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9" r:id="rId4"/>
    <p:sldId id="260" r:id="rId5"/>
    <p:sldId id="261" r:id="rId6"/>
    <p:sldId id="263" r:id="rId7"/>
    <p:sldId id="262" r:id="rId8"/>
    <p:sldId id="264" r:id="rId9"/>
    <p:sldId id="265" r:id="rId10"/>
    <p:sldId id="278" r:id="rId11"/>
    <p:sldId id="276" r:id="rId12"/>
    <p:sldId id="279" r:id="rId13"/>
    <p:sldId id="266" r:id="rId14"/>
    <p:sldId id="267" r:id="rId15"/>
    <p:sldId id="268" r:id="rId16"/>
    <p:sldId id="269" r:id="rId17"/>
    <p:sldId id="270" r:id="rId18"/>
    <p:sldId id="271" r:id="rId19"/>
    <p:sldId id="272" r:id="rId20"/>
    <p:sldId id="273" r:id="rId21"/>
    <p:sldId id="274" r:id="rId22"/>
    <p:sldId id="275"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05" d="100"/>
          <a:sy n="105" d="100"/>
        </p:scale>
        <p:origin x="84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AA4F5-EE84-4164-9DE4-94F6A969CF61}" type="datetimeFigureOut">
              <a:rPr lang="zh-CN" altLang="en-US" smtClean="0"/>
              <a:pPr/>
              <a:t>2023/11/4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93EA4-2C99-468F-A788-80222EDA81D5}" type="slidenum">
              <a:rPr lang="zh-CN" altLang="en-US" smtClean="0"/>
              <a:pPr/>
              <a:t>‹#›</a:t>
            </a:fld>
            <a:endParaRPr lang="zh-CN" altLang="en-US"/>
          </a:p>
        </p:txBody>
      </p:sp>
    </p:spTree>
    <p:extLst>
      <p:ext uri="{BB962C8B-B14F-4D97-AF65-F5344CB8AC3E}">
        <p14:creationId xmlns:p14="http://schemas.microsoft.com/office/powerpoint/2010/main" val="380513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93EA4-2C99-468F-A788-80222EDA81D5}" type="slidenum">
              <a:rPr lang="zh-CN" altLang="en-US" smtClean="0"/>
              <a:pPr/>
              <a:t>3</a:t>
            </a:fld>
            <a:endParaRPr lang="zh-CN" altLang="en-US"/>
          </a:p>
        </p:txBody>
      </p:sp>
    </p:spTree>
    <p:extLst>
      <p:ext uri="{BB962C8B-B14F-4D97-AF65-F5344CB8AC3E}">
        <p14:creationId xmlns:p14="http://schemas.microsoft.com/office/powerpoint/2010/main" val="229568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93EA4-2C99-468F-A788-80222EDA81D5}" type="slidenum">
              <a:rPr lang="zh-CN" altLang="en-US" smtClean="0"/>
              <a:pPr/>
              <a:t>4</a:t>
            </a:fld>
            <a:endParaRPr lang="zh-CN" altLang="en-US"/>
          </a:p>
        </p:txBody>
      </p:sp>
    </p:spTree>
    <p:extLst>
      <p:ext uri="{BB962C8B-B14F-4D97-AF65-F5344CB8AC3E}">
        <p14:creationId xmlns:p14="http://schemas.microsoft.com/office/powerpoint/2010/main" val="410110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93EA4-2C99-468F-A788-80222EDA81D5}" type="slidenum">
              <a:rPr lang="zh-CN" altLang="en-US" smtClean="0"/>
              <a:pPr/>
              <a:t>6</a:t>
            </a:fld>
            <a:endParaRPr lang="zh-CN" altLang="en-US"/>
          </a:p>
        </p:txBody>
      </p:sp>
    </p:spTree>
    <p:extLst>
      <p:ext uri="{BB962C8B-B14F-4D97-AF65-F5344CB8AC3E}">
        <p14:creationId xmlns:p14="http://schemas.microsoft.com/office/powerpoint/2010/main" val="282235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9B0E84E-BEA9-405E-AD61-AFB06BBB05D9}" type="datetimeFigureOut">
              <a:rPr lang="zh-CN" altLang="en-US" smtClean="0"/>
              <a:pPr/>
              <a:t>2023/11/4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399386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9B0E84E-BEA9-405E-AD61-AFB06BBB05D9}" type="datetimeFigureOut">
              <a:rPr lang="zh-CN" altLang="en-US" smtClean="0"/>
              <a:pPr/>
              <a:t>2023/11/4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370486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9B0E84E-BEA9-405E-AD61-AFB06BBB05D9}" type="datetimeFigureOut">
              <a:rPr lang="zh-CN" altLang="en-US" smtClean="0"/>
              <a:pPr/>
              <a:t>2023/11/4</a:t>
            </a:fld>
            <a:endParaRPr lang="zh-CN" altLang="en-US"/>
          </a:p>
        </p:txBody>
      </p:sp>
      <p:sp>
        <p:nvSpPr>
          <p:cNvPr id="5" name="Footer Placeholder 4"/>
          <p:cNvSpPr>
            <a:spLocks noGrp="1"/>
          </p:cNvSpPr>
          <p:nvPr>
            <p:ph type="ftr" sz="quarter" idx="11"/>
          </p:nvPr>
        </p:nvSpPr>
        <p:spPr>
          <a:xfrm>
            <a:off x="3776135" y="6422854"/>
            <a:ext cx="4279669" cy="365125"/>
          </a:xfrm>
        </p:spPr>
        <p:txBody>
          <a:bodyPr/>
          <a:lstStyle/>
          <a:p>
            <a:endParaRPr lang="zh-CN" altLang="en-US"/>
          </a:p>
        </p:txBody>
      </p:sp>
      <p:sp>
        <p:nvSpPr>
          <p:cNvPr id="6" name="Slide Number Placeholder 5"/>
          <p:cNvSpPr>
            <a:spLocks noGrp="1"/>
          </p:cNvSpPr>
          <p:nvPr>
            <p:ph type="sldNum" sz="quarter" idx="12"/>
          </p:nvPr>
        </p:nvSpPr>
        <p:spPr>
          <a:xfrm>
            <a:off x="8073048" y="6422854"/>
            <a:ext cx="879759" cy="365125"/>
          </a:xfrm>
        </p:spPr>
        <p:txBody>
          <a:body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140675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9B0E84E-BEA9-405E-AD61-AFB06BBB05D9}" type="datetimeFigureOut">
              <a:rPr lang="zh-CN" altLang="en-US" smtClean="0"/>
              <a:pPr/>
              <a:t>2023/11/4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173814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solidFill>
                  <a:schemeClr val="tx2"/>
                </a:solidFill>
              </a:defRPr>
            </a:lvl1pPr>
          </a:lstStyle>
          <a:p>
            <a:fld id="{59B0E84E-BEA9-405E-AD61-AFB06BBB05D9}" type="datetimeFigureOut">
              <a:rPr lang="zh-CN" altLang="en-US" smtClean="0"/>
              <a:pPr/>
              <a:t>2023/11/4</a:t>
            </a:fld>
            <a:endParaRPr lang="zh-CN"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14154734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9B0E84E-BEA9-405E-AD61-AFB06BBB05D9}" type="datetimeFigureOut">
              <a:rPr lang="zh-CN" altLang="en-US" smtClean="0"/>
              <a:pPr/>
              <a:t>2023/11/4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383297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9B0E84E-BEA9-405E-AD61-AFB06BBB05D9}" type="datetimeFigureOut">
              <a:rPr lang="zh-CN" altLang="en-US" smtClean="0"/>
              <a:pPr/>
              <a:t>2023/11/4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28996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9B0E84E-BEA9-405E-AD61-AFB06BBB05D9}" type="datetimeFigureOut">
              <a:rPr lang="zh-CN" altLang="en-US" smtClean="0"/>
              <a:pPr/>
              <a:t>2023/11/4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132799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0E84E-BEA9-405E-AD61-AFB06BBB05D9}" type="datetimeFigureOut">
              <a:rPr lang="zh-CN" altLang="en-US" smtClean="0"/>
              <a:pPr/>
              <a:t>2023/11/4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120608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9B0E84E-BEA9-405E-AD61-AFB06BBB05D9}" type="datetimeFigureOut">
              <a:rPr lang="zh-CN" altLang="en-US" smtClean="0"/>
              <a:pPr/>
              <a:t>2023/11/4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48166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9B0E84E-BEA9-405E-AD61-AFB06BBB05D9}" type="datetimeFigureOut">
              <a:rPr lang="zh-CN" altLang="en-US" smtClean="0"/>
              <a:pPr/>
              <a:t>2023/11/4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163119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9B0E84E-BEA9-405E-AD61-AFB06BBB05D9}" type="datetimeFigureOut">
              <a:rPr lang="zh-CN" altLang="en-US" smtClean="0"/>
              <a:pPr/>
              <a:t>2023/11/4</a:t>
            </a:fld>
            <a:endParaRPr lang="zh-CN" alt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zh-CN" alt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DFD12B9-5E25-47E0-AF4C-2799B66F9EE4}" type="slidenum">
              <a:rPr lang="zh-CN" altLang="en-US" smtClean="0"/>
              <a:pPr/>
              <a:t>‹#›</a:t>
            </a:fld>
            <a:endParaRPr lang="zh-CN" altLang="en-US"/>
          </a:p>
        </p:txBody>
      </p:sp>
    </p:spTree>
    <p:extLst>
      <p:ext uri="{BB962C8B-B14F-4D97-AF65-F5344CB8AC3E}">
        <p14:creationId xmlns:p14="http://schemas.microsoft.com/office/powerpoint/2010/main" val="5066221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8BAE68-5C2E-D148-FC97-862D00390BA6}"/>
              </a:ext>
            </a:extLst>
          </p:cNvPr>
          <p:cNvSpPr>
            <a:spLocks noGrp="1"/>
          </p:cNvSpPr>
          <p:nvPr>
            <p:ph type="ctrTitle"/>
          </p:nvPr>
        </p:nvSpPr>
        <p:spPr/>
        <p:txBody>
          <a:bodyPr/>
          <a:lstStyle/>
          <a:p>
            <a:r>
              <a:rPr lang="en-US" altLang="zh-CN" dirty="0"/>
              <a:t>CATALOG 2023</a:t>
            </a:r>
            <a:endParaRPr lang="zh-CN" altLang="en-US" dirty="0"/>
          </a:p>
        </p:txBody>
      </p:sp>
      <p:sp>
        <p:nvSpPr>
          <p:cNvPr id="3" name="副标题 2">
            <a:extLst>
              <a:ext uri="{FF2B5EF4-FFF2-40B4-BE49-F238E27FC236}">
                <a16:creationId xmlns:a16="http://schemas.microsoft.com/office/drawing/2014/main" id="{658425B1-CABF-43D5-3A01-86DFC2B1460C}"/>
              </a:ext>
            </a:extLst>
          </p:cNvPr>
          <p:cNvSpPr>
            <a:spLocks noGrp="1"/>
          </p:cNvSpPr>
          <p:nvPr>
            <p:ph type="subTitle" idx="1"/>
          </p:nvPr>
        </p:nvSpPr>
        <p:spPr/>
        <p:txBody>
          <a:bodyPr/>
          <a:lstStyle/>
          <a:p>
            <a:r>
              <a:rPr lang="en-US" altLang="zh-CN" dirty="0"/>
              <a:t>LEADING MANUFACTURER Of 4G/5G MDVR In India SINCE 2019</a:t>
            </a:r>
            <a:endParaRPr lang="zh-CN" altLang="en-US" dirty="0"/>
          </a:p>
        </p:txBody>
      </p:sp>
    </p:spTree>
    <p:extLst>
      <p:ext uri="{BB962C8B-B14F-4D97-AF65-F5344CB8AC3E}">
        <p14:creationId xmlns:p14="http://schemas.microsoft.com/office/powerpoint/2010/main" val="77270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26346F-5B23-C219-DC68-5CE1C62F865F}"/>
              </a:ext>
            </a:extLst>
          </p:cNvPr>
          <p:cNvSpPr>
            <a:spLocks noGrp="1"/>
          </p:cNvSpPr>
          <p:nvPr>
            <p:ph type="title"/>
          </p:nvPr>
        </p:nvSpPr>
        <p:spPr/>
        <p:txBody>
          <a:bodyPr/>
          <a:lstStyle/>
          <a:p>
            <a:r>
              <a:rPr lang="en-US" altLang="zh-CN" dirty="0"/>
              <a:t>ACCESSORIES</a:t>
            </a:r>
            <a:endParaRPr lang="zh-CN" altLang="en-US" dirty="0"/>
          </a:p>
        </p:txBody>
      </p:sp>
      <p:pic>
        <p:nvPicPr>
          <p:cNvPr id="4" name="图片 3">
            <a:extLst>
              <a:ext uri="{FF2B5EF4-FFF2-40B4-BE49-F238E27FC236}">
                <a16:creationId xmlns:a16="http://schemas.microsoft.com/office/drawing/2014/main" id="{5D732B9D-ACC5-A213-C77F-98CDD2EC54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5" y="2237173"/>
            <a:ext cx="1899395" cy="1775667"/>
          </a:xfrm>
          <a:prstGeom prst="rect">
            <a:avLst/>
          </a:prstGeom>
        </p:spPr>
      </p:pic>
      <p:pic>
        <p:nvPicPr>
          <p:cNvPr id="6" name="图片 5">
            <a:extLst>
              <a:ext uri="{FF2B5EF4-FFF2-40B4-BE49-F238E27FC236}">
                <a16:creationId xmlns:a16="http://schemas.microsoft.com/office/drawing/2014/main" id="{5D8EE4BE-9A9A-AC84-2E47-75CBEBDA3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3829" y="2124055"/>
            <a:ext cx="2541608" cy="1888785"/>
          </a:xfrm>
          <a:prstGeom prst="rect">
            <a:avLst/>
          </a:prstGeom>
        </p:spPr>
      </p:pic>
      <p:pic>
        <p:nvPicPr>
          <p:cNvPr id="3" name="图片 2">
            <a:extLst>
              <a:ext uri="{FF2B5EF4-FFF2-40B4-BE49-F238E27FC236}">
                <a16:creationId xmlns:a16="http://schemas.microsoft.com/office/drawing/2014/main" id="{14882DFF-DD12-FF29-5925-DEA8BDE30F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0068" y="2124055"/>
            <a:ext cx="1880717" cy="2305975"/>
          </a:xfrm>
          <a:prstGeom prst="rect">
            <a:avLst/>
          </a:prstGeom>
        </p:spPr>
      </p:pic>
    </p:spTree>
    <p:extLst>
      <p:ext uri="{BB962C8B-B14F-4D97-AF65-F5344CB8AC3E}">
        <p14:creationId xmlns:p14="http://schemas.microsoft.com/office/powerpoint/2010/main" val="121254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A244C-6CB5-AA61-D8C2-DFA7FB3DC5D6}"/>
              </a:ext>
            </a:extLst>
          </p:cNvPr>
          <p:cNvSpPr>
            <a:spLocks noGrp="1"/>
          </p:cNvSpPr>
          <p:nvPr>
            <p:ph type="title"/>
          </p:nvPr>
        </p:nvSpPr>
        <p:spPr/>
        <p:txBody>
          <a:bodyPr/>
          <a:lstStyle/>
          <a:p>
            <a:r>
              <a:rPr lang="en-US" altLang="zh-CN" dirty="0"/>
              <a:t>ACCESSORIES</a:t>
            </a:r>
            <a:endParaRPr lang="zh-CN" altLang="en-US" dirty="0"/>
          </a:p>
        </p:txBody>
      </p:sp>
      <p:pic>
        <p:nvPicPr>
          <p:cNvPr id="6" name="图片 5">
            <a:extLst>
              <a:ext uri="{FF2B5EF4-FFF2-40B4-BE49-F238E27FC236}">
                <a16:creationId xmlns:a16="http://schemas.microsoft.com/office/drawing/2014/main" id="{782AEE81-A274-4F09-EBDB-2724C6C68B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34" y="3111527"/>
            <a:ext cx="1408589" cy="2181167"/>
          </a:xfrm>
          <a:prstGeom prst="rect">
            <a:avLst/>
          </a:prstGeom>
        </p:spPr>
      </p:pic>
      <p:pic>
        <p:nvPicPr>
          <p:cNvPr id="10" name="图片 9">
            <a:extLst>
              <a:ext uri="{FF2B5EF4-FFF2-40B4-BE49-F238E27FC236}">
                <a16:creationId xmlns:a16="http://schemas.microsoft.com/office/drawing/2014/main" id="{26C3EACE-1D90-AC99-D971-540DF3001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341" y="2854510"/>
            <a:ext cx="2604703" cy="2604703"/>
          </a:xfrm>
          <a:prstGeom prst="rect">
            <a:avLst/>
          </a:prstGeom>
        </p:spPr>
      </p:pic>
      <p:pic>
        <p:nvPicPr>
          <p:cNvPr id="5" name="图片 4">
            <a:extLst>
              <a:ext uri="{FF2B5EF4-FFF2-40B4-BE49-F238E27FC236}">
                <a16:creationId xmlns:a16="http://schemas.microsoft.com/office/drawing/2014/main" id="{D86A369B-1281-87BA-D639-F6F054711F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266" y="2277612"/>
            <a:ext cx="2604703" cy="3472937"/>
          </a:xfrm>
          <a:prstGeom prst="rect">
            <a:avLst/>
          </a:prstGeom>
        </p:spPr>
      </p:pic>
      <p:pic>
        <p:nvPicPr>
          <p:cNvPr id="9" name="图片 8">
            <a:extLst>
              <a:ext uri="{FF2B5EF4-FFF2-40B4-BE49-F238E27FC236}">
                <a16:creationId xmlns:a16="http://schemas.microsoft.com/office/drawing/2014/main" id="{B5BD470C-14D9-A453-CD30-70258A79EA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8580" y="2649160"/>
            <a:ext cx="2496659" cy="3328878"/>
          </a:xfrm>
          <a:prstGeom prst="rect">
            <a:avLst/>
          </a:prstGeom>
        </p:spPr>
      </p:pic>
      <p:pic>
        <p:nvPicPr>
          <p:cNvPr id="12" name="图片 11">
            <a:extLst>
              <a:ext uri="{FF2B5EF4-FFF2-40B4-BE49-F238E27FC236}">
                <a16:creationId xmlns:a16="http://schemas.microsoft.com/office/drawing/2014/main" id="{55BF56E4-CC5C-11A9-E94C-3B871372EA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9362" y="2440357"/>
            <a:ext cx="2360586" cy="3147448"/>
          </a:xfrm>
          <a:prstGeom prst="rect">
            <a:avLst/>
          </a:prstGeom>
        </p:spPr>
      </p:pic>
    </p:spTree>
    <p:extLst>
      <p:ext uri="{BB962C8B-B14F-4D97-AF65-F5344CB8AC3E}">
        <p14:creationId xmlns:p14="http://schemas.microsoft.com/office/powerpoint/2010/main" val="37335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6CD50-5037-936E-6106-F818320B5445}"/>
              </a:ext>
            </a:extLst>
          </p:cNvPr>
          <p:cNvSpPr>
            <a:spLocks noGrp="1"/>
          </p:cNvSpPr>
          <p:nvPr>
            <p:ph type="title"/>
          </p:nvPr>
        </p:nvSpPr>
        <p:spPr/>
        <p:txBody>
          <a:bodyPr/>
          <a:lstStyle/>
          <a:p>
            <a:r>
              <a:rPr lang="en-US" altLang="zh-CN" dirty="0"/>
              <a:t>ACCESSORIES</a:t>
            </a:r>
            <a:endParaRPr lang="zh-CN" altLang="en-US" dirty="0"/>
          </a:p>
        </p:txBody>
      </p:sp>
      <p:pic>
        <p:nvPicPr>
          <p:cNvPr id="5" name="图片 4">
            <a:extLst>
              <a:ext uri="{FF2B5EF4-FFF2-40B4-BE49-F238E27FC236}">
                <a16:creationId xmlns:a16="http://schemas.microsoft.com/office/drawing/2014/main" id="{4A5367C5-2406-AB96-3AA5-4B49C0BE1E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38" y="2067355"/>
            <a:ext cx="3089429" cy="1194001"/>
          </a:xfrm>
          <a:prstGeom prst="rect">
            <a:avLst/>
          </a:prstGeom>
        </p:spPr>
      </p:pic>
      <p:pic>
        <p:nvPicPr>
          <p:cNvPr id="9" name="图片 8">
            <a:extLst>
              <a:ext uri="{FF2B5EF4-FFF2-40B4-BE49-F238E27FC236}">
                <a16:creationId xmlns:a16="http://schemas.microsoft.com/office/drawing/2014/main" id="{ED24B7AB-F230-7907-74BD-CBAEECA86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694" y="1960823"/>
            <a:ext cx="1684422" cy="1684422"/>
          </a:xfrm>
          <a:prstGeom prst="rect">
            <a:avLst/>
          </a:prstGeom>
        </p:spPr>
      </p:pic>
      <p:pic>
        <p:nvPicPr>
          <p:cNvPr id="13" name="图片 12">
            <a:extLst>
              <a:ext uri="{FF2B5EF4-FFF2-40B4-BE49-F238E27FC236}">
                <a16:creationId xmlns:a16="http://schemas.microsoft.com/office/drawing/2014/main" id="{33D6BED2-B8A9-0A05-E7AF-C5A2F0D3DC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6641" y="1970913"/>
            <a:ext cx="2580884" cy="1290443"/>
          </a:xfrm>
          <a:prstGeom prst="rect">
            <a:avLst/>
          </a:prstGeom>
        </p:spPr>
      </p:pic>
      <p:pic>
        <p:nvPicPr>
          <p:cNvPr id="3" name="图片 2">
            <a:extLst>
              <a:ext uri="{FF2B5EF4-FFF2-40B4-BE49-F238E27FC236}">
                <a16:creationId xmlns:a16="http://schemas.microsoft.com/office/drawing/2014/main" id="{429966BF-7757-6795-2390-3FE301DF99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745" y="4561265"/>
            <a:ext cx="2414725" cy="1812674"/>
          </a:xfrm>
          <a:prstGeom prst="rect">
            <a:avLst/>
          </a:prstGeom>
        </p:spPr>
      </p:pic>
      <p:pic>
        <p:nvPicPr>
          <p:cNvPr id="6" name="图片 5">
            <a:extLst>
              <a:ext uri="{FF2B5EF4-FFF2-40B4-BE49-F238E27FC236}">
                <a16:creationId xmlns:a16="http://schemas.microsoft.com/office/drawing/2014/main" id="{8197988C-7174-2777-B23B-99DE0C8533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3862" y="4365013"/>
            <a:ext cx="1076231" cy="1880673"/>
          </a:xfrm>
          <a:prstGeom prst="rect">
            <a:avLst/>
          </a:prstGeom>
        </p:spPr>
      </p:pic>
    </p:spTree>
    <p:extLst>
      <p:ext uri="{BB962C8B-B14F-4D97-AF65-F5344CB8AC3E}">
        <p14:creationId xmlns:p14="http://schemas.microsoft.com/office/powerpoint/2010/main" val="71331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8E973E8-1AA6-9130-EF04-4A61FB9BF695}"/>
              </a:ext>
            </a:extLst>
          </p:cNvPr>
          <p:cNvSpPr>
            <a:spLocks noGrp="1"/>
          </p:cNvSpPr>
          <p:nvPr>
            <p:ph type="title"/>
          </p:nvPr>
        </p:nvSpPr>
        <p:spPr/>
        <p:txBody>
          <a:bodyPr/>
          <a:lstStyle/>
          <a:p>
            <a:r>
              <a:rPr lang="en-US" altLang="zh-CN" dirty="0"/>
              <a:t>features</a:t>
            </a:r>
            <a:endParaRPr lang="zh-CN" altLang="en-US" dirty="0"/>
          </a:p>
        </p:txBody>
      </p:sp>
    </p:spTree>
    <p:extLst>
      <p:ext uri="{BB962C8B-B14F-4D97-AF65-F5344CB8AC3E}">
        <p14:creationId xmlns:p14="http://schemas.microsoft.com/office/powerpoint/2010/main" val="176556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0D002-6FD7-98D1-BFA0-B7E1449278F8}"/>
              </a:ext>
            </a:extLst>
          </p:cNvPr>
          <p:cNvSpPr>
            <a:spLocks noGrp="1"/>
          </p:cNvSpPr>
          <p:nvPr>
            <p:ph type="title"/>
          </p:nvPr>
        </p:nvSpPr>
        <p:spPr/>
        <p:txBody>
          <a:bodyPr/>
          <a:lstStyle/>
          <a:p>
            <a:r>
              <a:rPr lang="en-US" altLang="zh-CN" dirty="0"/>
              <a:t>Power outage protection</a:t>
            </a:r>
            <a:endParaRPr lang="zh-CN" altLang="en-US" dirty="0"/>
          </a:p>
        </p:txBody>
      </p:sp>
      <p:sp>
        <p:nvSpPr>
          <p:cNvPr id="5" name="内容占位符 4">
            <a:extLst>
              <a:ext uri="{FF2B5EF4-FFF2-40B4-BE49-F238E27FC236}">
                <a16:creationId xmlns:a16="http://schemas.microsoft.com/office/drawing/2014/main" id="{3E1935C4-B2F3-AB9F-B4E7-743D4FC06B97}"/>
              </a:ext>
            </a:extLst>
          </p:cNvPr>
          <p:cNvSpPr>
            <a:spLocks noGrp="1"/>
          </p:cNvSpPr>
          <p:nvPr>
            <p:ph idx="1"/>
          </p:nvPr>
        </p:nvSpPr>
        <p:spPr/>
        <p:txBody>
          <a:bodyPr/>
          <a:lstStyle/>
          <a:p>
            <a:pPr marL="0" indent="0">
              <a:buNone/>
            </a:pPr>
            <a:r>
              <a:rPr lang="en-US" altLang="zh-CN" dirty="0"/>
              <a:t>The DVR has built-in super capacitor. When it lost the regular power supply in accident, the super capacitor will power on the device for several seconds to save the buffer data and shut down the system correctly to avoid data loss and disk damage.</a:t>
            </a:r>
            <a:endParaRPr lang="zh-CN" altLang="en-US" dirty="0"/>
          </a:p>
          <a:p>
            <a:endParaRPr lang="zh-CN" altLang="en-US" dirty="0"/>
          </a:p>
        </p:txBody>
      </p:sp>
      <p:pic>
        <p:nvPicPr>
          <p:cNvPr id="3" name="图片 2">
            <a:extLst>
              <a:ext uri="{FF2B5EF4-FFF2-40B4-BE49-F238E27FC236}">
                <a16:creationId xmlns:a16="http://schemas.microsoft.com/office/drawing/2014/main" id="{6D9CFE71-5F0C-682B-CF10-EBFB55F80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7116" y="2521291"/>
            <a:ext cx="3004214" cy="2002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7546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0D002-6FD7-98D1-BFA0-B7E1449278F8}"/>
              </a:ext>
            </a:extLst>
          </p:cNvPr>
          <p:cNvSpPr>
            <a:spLocks noGrp="1"/>
          </p:cNvSpPr>
          <p:nvPr>
            <p:ph type="title"/>
          </p:nvPr>
        </p:nvSpPr>
        <p:spPr/>
        <p:txBody>
          <a:bodyPr/>
          <a:lstStyle/>
          <a:p>
            <a:r>
              <a:rPr lang="en-US" altLang="zh-CN" dirty="0"/>
              <a:t>HARDWARE protection</a:t>
            </a:r>
            <a:endParaRPr lang="zh-CN" altLang="en-US" dirty="0"/>
          </a:p>
        </p:txBody>
      </p:sp>
      <p:sp>
        <p:nvSpPr>
          <p:cNvPr id="3" name="内容占位符 2">
            <a:extLst>
              <a:ext uri="{FF2B5EF4-FFF2-40B4-BE49-F238E27FC236}">
                <a16:creationId xmlns:a16="http://schemas.microsoft.com/office/drawing/2014/main" id="{86B77A3E-0F54-1D92-FDBE-20666403C498}"/>
              </a:ext>
            </a:extLst>
          </p:cNvPr>
          <p:cNvSpPr>
            <a:spLocks noGrp="1"/>
          </p:cNvSpPr>
          <p:nvPr>
            <p:ph idx="1"/>
          </p:nvPr>
        </p:nvSpPr>
        <p:spPr/>
        <p:txBody>
          <a:bodyPr/>
          <a:lstStyle/>
          <a:p>
            <a:pPr marL="0" indent="0">
              <a:buNone/>
            </a:pPr>
            <a:r>
              <a:rPr lang="en-US" altLang="zh-CN" dirty="0"/>
              <a:t>The DVR has multiple protections to avoid hardware damage or accident caused by short-circuit connection, over voltage or reversed plug in</a:t>
            </a:r>
            <a:endParaRPr lang="zh-CN" altLang="en-US" dirty="0"/>
          </a:p>
        </p:txBody>
      </p:sp>
      <p:pic>
        <p:nvPicPr>
          <p:cNvPr id="4" name="图片 3">
            <a:extLst>
              <a:ext uri="{FF2B5EF4-FFF2-40B4-BE49-F238E27FC236}">
                <a16:creationId xmlns:a16="http://schemas.microsoft.com/office/drawing/2014/main" id="{DE695B70-44CE-853F-F6D7-FF07398F8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2209" y="2778384"/>
            <a:ext cx="2894028" cy="2170522"/>
          </a:xfrm>
          <a:prstGeom prst="rect">
            <a:avLst/>
          </a:prstGeom>
        </p:spPr>
      </p:pic>
    </p:spTree>
    <p:extLst>
      <p:ext uri="{BB962C8B-B14F-4D97-AF65-F5344CB8AC3E}">
        <p14:creationId xmlns:p14="http://schemas.microsoft.com/office/powerpoint/2010/main" val="419600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0D002-6FD7-98D1-BFA0-B7E1449278F8}"/>
              </a:ext>
            </a:extLst>
          </p:cNvPr>
          <p:cNvSpPr>
            <a:spLocks noGrp="1"/>
          </p:cNvSpPr>
          <p:nvPr>
            <p:ph type="title"/>
          </p:nvPr>
        </p:nvSpPr>
        <p:spPr/>
        <p:txBody>
          <a:bodyPr/>
          <a:lstStyle/>
          <a:p>
            <a:r>
              <a:rPr lang="en-US" altLang="zh-CN" dirty="0"/>
              <a:t>SMART POWER MANAGEMENT</a:t>
            </a:r>
            <a:endParaRPr lang="zh-CN" altLang="en-US" dirty="0"/>
          </a:p>
        </p:txBody>
      </p:sp>
      <p:sp>
        <p:nvSpPr>
          <p:cNvPr id="3" name="内容占位符 2">
            <a:extLst>
              <a:ext uri="{FF2B5EF4-FFF2-40B4-BE49-F238E27FC236}">
                <a16:creationId xmlns:a16="http://schemas.microsoft.com/office/drawing/2014/main" id="{DAA2BBBE-FD67-6824-D429-F4796B010E81}"/>
              </a:ext>
            </a:extLst>
          </p:cNvPr>
          <p:cNvSpPr>
            <a:spLocks noGrp="1"/>
          </p:cNvSpPr>
          <p:nvPr>
            <p:ph idx="1"/>
          </p:nvPr>
        </p:nvSpPr>
        <p:spPr/>
        <p:txBody>
          <a:bodyPr/>
          <a:lstStyle/>
          <a:p>
            <a:pPr marL="0" indent="0">
              <a:buNone/>
            </a:pPr>
            <a:r>
              <a:rPr lang="en-US" altLang="zh-CN" dirty="0"/>
              <a:t>The DVR will detect the power voltage input. If the voltage is lower than the setting, the device will shutdown to protect the vehicle battery and make sure the vehicle engine can be turned on</a:t>
            </a:r>
            <a:endParaRPr lang="zh-CN" altLang="en-US" dirty="0"/>
          </a:p>
        </p:txBody>
      </p:sp>
      <p:pic>
        <p:nvPicPr>
          <p:cNvPr id="5" name="Picture 3">
            <a:extLst>
              <a:ext uri="{FF2B5EF4-FFF2-40B4-BE49-F238E27FC236}">
                <a16:creationId xmlns:a16="http://schemas.microsoft.com/office/drawing/2014/main" id="{3B4C1752-3CC0-92C3-3D2C-DC1788A14F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06" y="2471745"/>
            <a:ext cx="3626674" cy="221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48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0D002-6FD7-98D1-BFA0-B7E1449278F8}"/>
              </a:ext>
            </a:extLst>
          </p:cNvPr>
          <p:cNvSpPr>
            <a:spLocks noGrp="1"/>
          </p:cNvSpPr>
          <p:nvPr>
            <p:ph type="title"/>
          </p:nvPr>
        </p:nvSpPr>
        <p:spPr/>
        <p:txBody>
          <a:bodyPr/>
          <a:lstStyle/>
          <a:p>
            <a:r>
              <a:rPr lang="en-US" altLang="zh-CN" dirty="0"/>
              <a:t>Disk lock</a:t>
            </a:r>
            <a:endParaRPr lang="zh-CN" altLang="en-US" dirty="0"/>
          </a:p>
        </p:txBody>
      </p:sp>
      <p:sp>
        <p:nvSpPr>
          <p:cNvPr id="3" name="内容占位符 2">
            <a:extLst>
              <a:ext uri="{FF2B5EF4-FFF2-40B4-BE49-F238E27FC236}">
                <a16:creationId xmlns:a16="http://schemas.microsoft.com/office/drawing/2014/main" id="{94877BD1-C534-5404-D94C-AE5F8DEE96C3}"/>
              </a:ext>
            </a:extLst>
          </p:cNvPr>
          <p:cNvSpPr>
            <a:spLocks noGrp="1"/>
          </p:cNvSpPr>
          <p:nvPr>
            <p:ph idx="1"/>
          </p:nvPr>
        </p:nvSpPr>
        <p:spPr/>
        <p:txBody>
          <a:bodyPr/>
          <a:lstStyle/>
          <a:p>
            <a:pPr marL="0" indent="0">
              <a:buNone/>
            </a:pPr>
            <a:r>
              <a:rPr lang="en-US" altLang="zh-CN" dirty="0"/>
              <a:t>When the lock is open, the device will stop the hard disk first and then the disk can be removed safely so both of the disk and data will be protected.</a:t>
            </a:r>
            <a:endParaRPr lang="zh-CN" altLang="en-US" dirty="0"/>
          </a:p>
        </p:txBody>
      </p:sp>
      <p:pic>
        <p:nvPicPr>
          <p:cNvPr id="5" name="图片 4">
            <a:extLst>
              <a:ext uri="{FF2B5EF4-FFF2-40B4-BE49-F238E27FC236}">
                <a16:creationId xmlns:a16="http://schemas.microsoft.com/office/drawing/2014/main" id="{3590C6C9-E264-B1B9-82F1-ABA94A8DD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4860" y="2581077"/>
            <a:ext cx="3561587" cy="2671190"/>
          </a:xfrm>
          <a:prstGeom prst="rect">
            <a:avLst/>
          </a:prstGeom>
        </p:spPr>
      </p:pic>
    </p:spTree>
    <p:extLst>
      <p:ext uri="{BB962C8B-B14F-4D97-AF65-F5344CB8AC3E}">
        <p14:creationId xmlns:p14="http://schemas.microsoft.com/office/powerpoint/2010/main" val="1943848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0D002-6FD7-98D1-BFA0-B7E1449278F8}"/>
              </a:ext>
            </a:extLst>
          </p:cNvPr>
          <p:cNvSpPr>
            <a:spLocks noGrp="1"/>
          </p:cNvSpPr>
          <p:nvPr>
            <p:ph type="title"/>
          </p:nvPr>
        </p:nvSpPr>
        <p:spPr/>
        <p:txBody>
          <a:bodyPr/>
          <a:lstStyle/>
          <a:p>
            <a:r>
              <a:rPr lang="en-US" altLang="zh-CN" dirty="0"/>
              <a:t>SERIAL NUMBER</a:t>
            </a:r>
            <a:endParaRPr lang="zh-CN" altLang="en-US" dirty="0"/>
          </a:p>
        </p:txBody>
      </p:sp>
      <p:sp>
        <p:nvSpPr>
          <p:cNvPr id="3" name="内容占位符 2">
            <a:extLst>
              <a:ext uri="{FF2B5EF4-FFF2-40B4-BE49-F238E27FC236}">
                <a16:creationId xmlns:a16="http://schemas.microsoft.com/office/drawing/2014/main" id="{1C4AF855-3EBA-FECD-AE15-6E8580C1BC23}"/>
              </a:ext>
            </a:extLst>
          </p:cNvPr>
          <p:cNvSpPr>
            <a:spLocks noGrp="1"/>
          </p:cNvSpPr>
          <p:nvPr>
            <p:ph idx="1"/>
          </p:nvPr>
        </p:nvSpPr>
        <p:spPr/>
        <p:txBody>
          <a:bodyPr/>
          <a:lstStyle/>
          <a:p>
            <a:pPr marL="0" indent="0">
              <a:buNone/>
            </a:pPr>
            <a:r>
              <a:rPr lang="en-US" altLang="zh-CN" dirty="0"/>
              <a:t>Every device has an unique serial number for quality control and after service. </a:t>
            </a:r>
            <a:endParaRPr lang="zh-CN" altLang="en-US" dirty="0"/>
          </a:p>
        </p:txBody>
      </p:sp>
      <p:pic>
        <p:nvPicPr>
          <p:cNvPr id="5" name="图片 4">
            <a:extLst>
              <a:ext uri="{FF2B5EF4-FFF2-40B4-BE49-F238E27FC236}">
                <a16:creationId xmlns:a16="http://schemas.microsoft.com/office/drawing/2014/main" id="{66365814-5A51-0ABA-8153-78D4C62DD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0277" y="2441217"/>
            <a:ext cx="3498464" cy="2623848"/>
          </a:xfrm>
          <a:prstGeom prst="rect">
            <a:avLst/>
          </a:prstGeom>
        </p:spPr>
      </p:pic>
    </p:spTree>
    <p:extLst>
      <p:ext uri="{BB962C8B-B14F-4D97-AF65-F5344CB8AC3E}">
        <p14:creationId xmlns:p14="http://schemas.microsoft.com/office/powerpoint/2010/main" val="1540781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0D002-6FD7-98D1-BFA0-B7E1449278F8}"/>
              </a:ext>
            </a:extLst>
          </p:cNvPr>
          <p:cNvSpPr>
            <a:spLocks noGrp="1"/>
          </p:cNvSpPr>
          <p:nvPr>
            <p:ph type="title"/>
          </p:nvPr>
        </p:nvSpPr>
        <p:spPr/>
        <p:txBody>
          <a:bodyPr/>
          <a:lstStyle/>
          <a:p>
            <a:r>
              <a:rPr lang="en-US" altLang="zh-CN" dirty="0"/>
              <a:t>DRIVING BEHAVIORS</a:t>
            </a:r>
            <a:endParaRPr lang="zh-CN" altLang="en-US" dirty="0"/>
          </a:p>
        </p:txBody>
      </p:sp>
      <p:sp>
        <p:nvSpPr>
          <p:cNvPr id="4" name="内容占位符 3">
            <a:extLst>
              <a:ext uri="{FF2B5EF4-FFF2-40B4-BE49-F238E27FC236}">
                <a16:creationId xmlns:a16="http://schemas.microsoft.com/office/drawing/2014/main" id="{60193B6A-B558-DEC1-FBFB-AD1EE5B0C29E}"/>
              </a:ext>
            </a:extLst>
          </p:cNvPr>
          <p:cNvSpPr>
            <a:spLocks noGrp="1"/>
          </p:cNvSpPr>
          <p:nvPr>
            <p:ph idx="1"/>
          </p:nvPr>
        </p:nvSpPr>
        <p:spPr/>
        <p:txBody>
          <a:bodyPr/>
          <a:lstStyle/>
          <a:p>
            <a:pPr marL="0" indent="0">
              <a:buNone/>
            </a:pPr>
            <a:r>
              <a:rPr lang="en-US" altLang="zh-CN" dirty="0"/>
              <a:t>The devices have built-in G-sensor to detect unsafe driving behaviors and traffic accidents. These events will be reported to the server platform when detected.</a:t>
            </a:r>
            <a:endParaRPr lang="zh-CN" altLang="en-US" dirty="0"/>
          </a:p>
        </p:txBody>
      </p:sp>
      <p:pic>
        <p:nvPicPr>
          <p:cNvPr id="3" name="内容占位符 5">
            <a:extLst>
              <a:ext uri="{FF2B5EF4-FFF2-40B4-BE49-F238E27FC236}">
                <a16:creationId xmlns:a16="http://schemas.microsoft.com/office/drawing/2014/main" id="{79595778-D2EB-2093-6D99-867E833E3D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7492" y="2120054"/>
            <a:ext cx="2857500" cy="2457450"/>
          </a:xfrm>
          <a:prstGeom prst="rect">
            <a:avLst/>
          </a:prstGeom>
        </p:spPr>
      </p:pic>
    </p:spTree>
    <p:extLst>
      <p:ext uri="{BB962C8B-B14F-4D97-AF65-F5344CB8AC3E}">
        <p14:creationId xmlns:p14="http://schemas.microsoft.com/office/powerpoint/2010/main" val="187741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9F0C7-C44F-A7D2-B985-7376BE99FEB0}"/>
              </a:ext>
            </a:extLst>
          </p:cNvPr>
          <p:cNvSpPr>
            <a:spLocks noGrp="1"/>
          </p:cNvSpPr>
          <p:nvPr>
            <p:ph type="title"/>
          </p:nvPr>
        </p:nvSpPr>
        <p:spPr/>
        <p:txBody>
          <a:bodyPr/>
          <a:lstStyle/>
          <a:p>
            <a:r>
              <a:rPr lang="en-US" altLang="zh-CN" dirty="0" err="1"/>
              <a:t>pROFILE</a:t>
            </a:r>
            <a:endParaRPr lang="zh-CN" altLang="en-US" dirty="0"/>
          </a:p>
        </p:txBody>
      </p:sp>
      <p:sp>
        <p:nvSpPr>
          <p:cNvPr id="3" name="内容占位符 2">
            <a:extLst>
              <a:ext uri="{FF2B5EF4-FFF2-40B4-BE49-F238E27FC236}">
                <a16:creationId xmlns:a16="http://schemas.microsoft.com/office/drawing/2014/main" id="{0304A288-22AA-7BED-492E-6600D86FCFFE}"/>
              </a:ext>
            </a:extLst>
          </p:cNvPr>
          <p:cNvSpPr>
            <a:spLocks noGrp="1"/>
          </p:cNvSpPr>
          <p:nvPr>
            <p:ph idx="1"/>
          </p:nvPr>
        </p:nvSpPr>
        <p:spPr>
          <a:xfrm>
            <a:off x="1202919" y="2011680"/>
            <a:ext cx="9784080" cy="3820949"/>
          </a:xfrm>
        </p:spPr>
        <p:txBody>
          <a:bodyPr>
            <a:normAutofit fontScale="92500"/>
          </a:bodyPr>
          <a:lstStyle/>
          <a:p>
            <a:r>
              <a:rPr lang="en-US" altLang="zh-CN" dirty="0"/>
              <a:t>Since 2019, </a:t>
            </a:r>
            <a:r>
              <a:rPr lang="en-US" altLang="zh-CN" dirty="0" err="1"/>
              <a:t>AxelGuard</a:t>
            </a:r>
            <a:r>
              <a:rPr lang="en-US" altLang="zh-CN" dirty="0"/>
              <a:t> has been committed to providing high-quality but low-cost video surveillance products for commercial vehicles. Today, </a:t>
            </a:r>
            <a:r>
              <a:rPr lang="en-US" altLang="zh-CN" dirty="0" err="1"/>
              <a:t>AxelGuard</a:t>
            </a:r>
            <a:r>
              <a:rPr lang="en-US" altLang="zh-CN" dirty="0"/>
              <a:t> has become a leading manufacturer in the industry, with a R&amp;D team of more than 60 professional engineers and a factory with a monthly production capacity of more than 50,000 units.</a:t>
            </a:r>
          </a:p>
          <a:p>
            <a:r>
              <a:rPr lang="en-US" altLang="zh-CN" dirty="0"/>
              <a:t>Over the years, we have adhered to the concept of quality first, continuously optimized the product design and the cost through technological innovation and close cooperation with suppliers, and worked with our global distributors and partners to provide our global users with better products and services. We are very proud of this.</a:t>
            </a:r>
          </a:p>
          <a:p>
            <a:r>
              <a:rPr lang="en-US" altLang="zh-CN" dirty="0"/>
              <a:t>We regard our partners as colleagues, fully understand their concerns and protect their interests. This is even more important in today's challenging and uncertain times. We are proactive, sincere, pragmatic and open. We look forward to achieving new success together with our partners and users!</a:t>
            </a:r>
            <a:endParaRPr lang="zh-CN" altLang="en-US" dirty="0"/>
          </a:p>
        </p:txBody>
      </p:sp>
      <p:sp>
        <p:nvSpPr>
          <p:cNvPr id="4" name="内容占位符 2">
            <a:extLst>
              <a:ext uri="{FF2B5EF4-FFF2-40B4-BE49-F238E27FC236}">
                <a16:creationId xmlns:a16="http://schemas.microsoft.com/office/drawing/2014/main" id="{B0862DB3-D6E4-335A-C7BE-BF0DC0E3974B}"/>
              </a:ext>
            </a:extLst>
          </p:cNvPr>
          <p:cNvSpPr txBox="1">
            <a:spLocks/>
          </p:cNvSpPr>
          <p:nvPr/>
        </p:nvSpPr>
        <p:spPr>
          <a:xfrm>
            <a:off x="1115621" y="6051374"/>
            <a:ext cx="9784080" cy="686778"/>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altLang="zh-CN" dirty="0">
                <a:solidFill>
                  <a:schemeClr val="bg2">
                    <a:lumMod val="20000"/>
                    <a:lumOff val="80000"/>
                  </a:schemeClr>
                </a:solidFill>
                <a:latin typeface="Arial Rounded MT Bold" panose="020F0704030504030204" pitchFamily="34" charset="0"/>
              </a:rPr>
              <a:t>Supply ability: </a:t>
            </a:r>
            <a:r>
              <a:rPr lang="en-US" altLang="zh-CN" dirty="0">
                <a:solidFill>
                  <a:schemeClr val="bg2">
                    <a:lumMod val="20000"/>
                    <a:lumOff val="80000"/>
                  </a:schemeClr>
                </a:solidFill>
                <a:latin typeface="Adobe Garamond Pro" panose="02020502060506020403" pitchFamily="18" charset="0"/>
              </a:rPr>
              <a:t>50,000pcs/month</a:t>
            </a:r>
            <a:r>
              <a:rPr lang="en-US" altLang="zh-CN" dirty="0">
                <a:solidFill>
                  <a:schemeClr val="bg2">
                    <a:lumMod val="20000"/>
                    <a:lumOff val="80000"/>
                  </a:schemeClr>
                </a:solidFill>
                <a:latin typeface="Arial Rounded MT Bold" panose="020F0704030504030204" pitchFamily="34" charset="0"/>
              </a:rPr>
              <a:t>         Delivery time: </a:t>
            </a:r>
            <a:r>
              <a:rPr lang="en-US" altLang="zh-CN" dirty="0">
                <a:solidFill>
                  <a:schemeClr val="bg2">
                    <a:lumMod val="20000"/>
                    <a:lumOff val="80000"/>
                  </a:schemeClr>
                </a:solidFill>
                <a:latin typeface="Adobe Garamond Pro" panose="02020502060506020403" pitchFamily="18" charset="0"/>
              </a:rPr>
              <a:t>3-5 days (1000pcs)</a:t>
            </a:r>
          </a:p>
          <a:p>
            <a:r>
              <a:rPr lang="en-US" altLang="zh-CN" dirty="0">
                <a:solidFill>
                  <a:schemeClr val="bg2">
                    <a:lumMod val="20000"/>
                    <a:lumOff val="80000"/>
                  </a:schemeClr>
                </a:solidFill>
                <a:latin typeface="Arial Rounded MT Bold" panose="020F0704030504030204" pitchFamily="34" charset="0"/>
              </a:rPr>
              <a:t>Engineers: </a:t>
            </a:r>
            <a:r>
              <a:rPr lang="en-US" altLang="zh-CN" dirty="0">
                <a:solidFill>
                  <a:schemeClr val="bg2">
                    <a:lumMod val="20000"/>
                    <a:lumOff val="80000"/>
                  </a:schemeClr>
                </a:solidFill>
                <a:latin typeface="Adobe Garamond Pro" panose="02020502060506020403" pitchFamily="18" charset="0"/>
              </a:rPr>
              <a:t>&gt; 60                                    </a:t>
            </a:r>
            <a:r>
              <a:rPr lang="en-US" altLang="zh-CN" dirty="0">
                <a:solidFill>
                  <a:schemeClr val="bg2">
                    <a:lumMod val="20000"/>
                    <a:lumOff val="80000"/>
                  </a:schemeClr>
                </a:solidFill>
                <a:latin typeface="Arial Rounded MT Bold" panose="020F0704030504030204" pitchFamily="34" charset="0"/>
              </a:rPr>
              <a:t>Experience: </a:t>
            </a:r>
            <a:r>
              <a:rPr lang="en-US" altLang="zh-CN" dirty="0">
                <a:solidFill>
                  <a:schemeClr val="bg2">
                    <a:lumMod val="20000"/>
                    <a:lumOff val="80000"/>
                  </a:schemeClr>
                </a:solidFill>
                <a:latin typeface="Adobe Garamond Pro" panose="02020502060506020403" pitchFamily="18" charset="0"/>
              </a:rPr>
              <a:t>&gt; 15 years</a:t>
            </a:r>
            <a:endParaRPr lang="zh-CN" altLang="en-US" dirty="0">
              <a:solidFill>
                <a:schemeClr val="bg2">
                  <a:lumMod val="20000"/>
                  <a:lumOff val="80000"/>
                </a:schemeClr>
              </a:solidFill>
              <a:latin typeface="Adobe Garamond Pro" panose="02020502060506020403" pitchFamily="18" charset="0"/>
            </a:endParaRPr>
          </a:p>
        </p:txBody>
      </p:sp>
    </p:spTree>
    <p:extLst>
      <p:ext uri="{BB962C8B-B14F-4D97-AF65-F5344CB8AC3E}">
        <p14:creationId xmlns:p14="http://schemas.microsoft.com/office/powerpoint/2010/main" val="491762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0D002-6FD7-98D1-BFA0-B7E1449278F8}"/>
              </a:ext>
            </a:extLst>
          </p:cNvPr>
          <p:cNvSpPr>
            <a:spLocks noGrp="1"/>
          </p:cNvSpPr>
          <p:nvPr>
            <p:ph type="title"/>
          </p:nvPr>
        </p:nvSpPr>
        <p:spPr/>
        <p:txBody>
          <a:bodyPr/>
          <a:lstStyle/>
          <a:p>
            <a:r>
              <a:rPr lang="en-US" altLang="zh-CN" dirty="0"/>
              <a:t>PERIPHERAL CONNECTION</a:t>
            </a:r>
            <a:endParaRPr lang="zh-CN" altLang="en-US" dirty="0"/>
          </a:p>
        </p:txBody>
      </p:sp>
      <p:sp>
        <p:nvSpPr>
          <p:cNvPr id="3" name="内容占位符 2">
            <a:extLst>
              <a:ext uri="{FF2B5EF4-FFF2-40B4-BE49-F238E27FC236}">
                <a16:creationId xmlns:a16="http://schemas.microsoft.com/office/drawing/2014/main" id="{A6ED1CDB-EAF0-8D7C-2AB9-D997F42B6A38}"/>
              </a:ext>
            </a:extLst>
          </p:cNvPr>
          <p:cNvSpPr>
            <a:spLocks noGrp="1"/>
          </p:cNvSpPr>
          <p:nvPr>
            <p:ph idx="1"/>
          </p:nvPr>
        </p:nvSpPr>
        <p:spPr>
          <a:xfrm>
            <a:off x="1202577" y="2144638"/>
            <a:ext cx="6126480" cy="4114800"/>
          </a:xfrm>
        </p:spPr>
        <p:txBody>
          <a:bodyPr/>
          <a:lstStyle/>
          <a:p>
            <a:pPr marL="0" indent="0">
              <a:buNone/>
            </a:pPr>
            <a:r>
              <a:rPr lang="en-US" altLang="zh-CN" dirty="0"/>
              <a:t>The devices have rich interfaces for peripheral connection in different solutions. TTL, RS232, RS485, 1-wire, CAN</a:t>
            </a:r>
            <a:endParaRPr lang="zh-CN" altLang="en-US" dirty="0"/>
          </a:p>
        </p:txBody>
      </p:sp>
      <p:pic>
        <p:nvPicPr>
          <p:cNvPr id="5" name="图片 4">
            <a:extLst>
              <a:ext uri="{FF2B5EF4-FFF2-40B4-BE49-F238E27FC236}">
                <a16:creationId xmlns:a16="http://schemas.microsoft.com/office/drawing/2014/main" id="{FB0E951E-F69A-304D-EB23-03B400413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89" y="2079476"/>
            <a:ext cx="2461952" cy="2461952"/>
          </a:xfrm>
          <a:prstGeom prst="rect">
            <a:avLst/>
          </a:prstGeom>
        </p:spPr>
      </p:pic>
      <p:pic>
        <p:nvPicPr>
          <p:cNvPr id="6" name="图片 5">
            <a:extLst>
              <a:ext uri="{FF2B5EF4-FFF2-40B4-BE49-F238E27FC236}">
                <a16:creationId xmlns:a16="http://schemas.microsoft.com/office/drawing/2014/main" id="{98F5EC30-C5CC-5D11-CDD4-C5CB6A647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4190" y="4541428"/>
            <a:ext cx="3804499" cy="1873716"/>
          </a:xfrm>
          <a:prstGeom prst="rect">
            <a:avLst/>
          </a:prstGeom>
        </p:spPr>
      </p:pic>
    </p:spTree>
    <p:extLst>
      <p:ext uri="{BB962C8B-B14F-4D97-AF65-F5344CB8AC3E}">
        <p14:creationId xmlns:p14="http://schemas.microsoft.com/office/powerpoint/2010/main" val="66770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0D002-6FD7-98D1-BFA0-B7E1449278F8}"/>
              </a:ext>
            </a:extLst>
          </p:cNvPr>
          <p:cNvSpPr>
            <a:spLocks noGrp="1"/>
          </p:cNvSpPr>
          <p:nvPr>
            <p:ph type="title"/>
          </p:nvPr>
        </p:nvSpPr>
        <p:spPr/>
        <p:txBody>
          <a:bodyPr/>
          <a:lstStyle/>
          <a:p>
            <a:r>
              <a:rPr lang="en-US" altLang="zh-CN" dirty="0"/>
              <a:t>Portable maintenance tool</a:t>
            </a:r>
            <a:endParaRPr lang="zh-CN" altLang="en-US" dirty="0"/>
          </a:p>
        </p:txBody>
      </p:sp>
      <p:sp>
        <p:nvSpPr>
          <p:cNvPr id="3" name="内容占位符 2">
            <a:extLst>
              <a:ext uri="{FF2B5EF4-FFF2-40B4-BE49-F238E27FC236}">
                <a16:creationId xmlns:a16="http://schemas.microsoft.com/office/drawing/2014/main" id="{8822D857-CE6B-4F0E-73A2-3F160C8370B9}"/>
              </a:ext>
            </a:extLst>
          </p:cNvPr>
          <p:cNvSpPr>
            <a:spLocks noGrp="1"/>
          </p:cNvSpPr>
          <p:nvPr>
            <p:ph idx="1"/>
          </p:nvPr>
        </p:nvSpPr>
        <p:spPr/>
        <p:txBody>
          <a:bodyPr/>
          <a:lstStyle/>
          <a:p>
            <a:pPr marL="0" indent="0">
              <a:buNone/>
            </a:pPr>
            <a:r>
              <a:rPr lang="en-US" altLang="zh-CN" dirty="0"/>
              <a:t>Insert it into the USB port to set up and config the DVR from phone app without LCD monitor or USB mouse </a:t>
            </a:r>
            <a:endParaRPr lang="zh-CN" altLang="en-US" dirty="0"/>
          </a:p>
        </p:txBody>
      </p:sp>
      <p:pic>
        <p:nvPicPr>
          <p:cNvPr id="9" name="图片 8">
            <a:extLst>
              <a:ext uri="{FF2B5EF4-FFF2-40B4-BE49-F238E27FC236}">
                <a16:creationId xmlns:a16="http://schemas.microsoft.com/office/drawing/2014/main" id="{90731DD2-9364-CD65-6D4A-D3FDDFEA9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1102" y="2662989"/>
            <a:ext cx="2246898" cy="2995864"/>
          </a:xfrm>
          <a:prstGeom prst="rect">
            <a:avLst/>
          </a:prstGeom>
        </p:spPr>
      </p:pic>
    </p:spTree>
    <p:extLst>
      <p:ext uri="{BB962C8B-B14F-4D97-AF65-F5344CB8AC3E}">
        <p14:creationId xmlns:p14="http://schemas.microsoft.com/office/powerpoint/2010/main" val="375969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0D002-6FD7-98D1-BFA0-B7E1449278F8}"/>
              </a:ext>
            </a:extLst>
          </p:cNvPr>
          <p:cNvSpPr>
            <a:spLocks noGrp="1"/>
          </p:cNvSpPr>
          <p:nvPr>
            <p:ph type="title"/>
          </p:nvPr>
        </p:nvSpPr>
        <p:spPr/>
        <p:txBody>
          <a:bodyPr/>
          <a:lstStyle/>
          <a:p>
            <a:r>
              <a:rPr lang="en-US" altLang="zh-CN" dirty="0"/>
              <a:t>RTC BATTERY</a:t>
            </a:r>
            <a:endParaRPr lang="zh-CN" altLang="en-US" dirty="0"/>
          </a:p>
        </p:txBody>
      </p:sp>
      <p:sp>
        <p:nvSpPr>
          <p:cNvPr id="3" name="内容占位符 2">
            <a:extLst>
              <a:ext uri="{FF2B5EF4-FFF2-40B4-BE49-F238E27FC236}">
                <a16:creationId xmlns:a16="http://schemas.microsoft.com/office/drawing/2014/main" id="{69F6438D-489C-1104-B9AD-4AE61CDD7BAC}"/>
              </a:ext>
            </a:extLst>
          </p:cNvPr>
          <p:cNvSpPr>
            <a:spLocks noGrp="1"/>
          </p:cNvSpPr>
          <p:nvPr>
            <p:ph idx="1"/>
          </p:nvPr>
        </p:nvSpPr>
        <p:spPr/>
        <p:txBody>
          <a:bodyPr/>
          <a:lstStyle/>
          <a:p>
            <a:pPr marL="0" indent="0">
              <a:buNone/>
            </a:pPr>
            <a:r>
              <a:rPr lang="en-US" altLang="zh-CN" dirty="0"/>
              <a:t>With rechargeable RTC battery, you don’t need to replace the battery after 2-3 years service. </a:t>
            </a:r>
            <a:endParaRPr lang="zh-CN" altLang="en-US" dirty="0"/>
          </a:p>
        </p:txBody>
      </p:sp>
      <p:pic>
        <p:nvPicPr>
          <p:cNvPr id="6" name="图片 5">
            <a:extLst>
              <a:ext uri="{FF2B5EF4-FFF2-40B4-BE49-F238E27FC236}">
                <a16:creationId xmlns:a16="http://schemas.microsoft.com/office/drawing/2014/main" id="{F838425D-3E78-77E5-BA6C-CA9F6FA871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3770" y="2472489"/>
            <a:ext cx="2305050" cy="2362200"/>
          </a:xfrm>
          <a:prstGeom prst="rect">
            <a:avLst/>
          </a:prstGeom>
        </p:spPr>
      </p:pic>
    </p:spTree>
    <p:extLst>
      <p:ext uri="{BB962C8B-B14F-4D97-AF65-F5344CB8AC3E}">
        <p14:creationId xmlns:p14="http://schemas.microsoft.com/office/powerpoint/2010/main" val="108646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16320A9-DF81-FF23-7D24-EC5A86D9507E}"/>
              </a:ext>
            </a:extLst>
          </p:cNvPr>
          <p:cNvSpPr>
            <a:spLocks noGrp="1"/>
          </p:cNvSpPr>
          <p:nvPr>
            <p:ph type="title"/>
          </p:nvPr>
        </p:nvSpPr>
        <p:spPr/>
        <p:txBody>
          <a:bodyPr/>
          <a:lstStyle/>
          <a:p>
            <a:r>
              <a:rPr lang="en-US" altLang="zh-CN" dirty="0"/>
              <a:t>THANK YOU</a:t>
            </a:r>
            <a:endParaRPr lang="zh-CN" altLang="en-US" dirty="0"/>
          </a:p>
        </p:txBody>
      </p:sp>
    </p:spTree>
    <p:extLst>
      <p:ext uri="{BB962C8B-B14F-4D97-AF65-F5344CB8AC3E}">
        <p14:creationId xmlns:p14="http://schemas.microsoft.com/office/powerpoint/2010/main" val="116383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952B48-AA2B-B2EE-3769-95FC70EA4C15}"/>
              </a:ext>
            </a:extLst>
          </p:cNvPr>
          <p:cNvSpPr>
            <a:spLocks noGrp="1"/>
          </p:cNvSpPr>
          <p:nvPr>
            <p:ph type="title"/>
          </p:nvPr>
        </p:nvSpPr>
        <p:spPr/>
        <p:txBody>
          <a:bodyPr/>
          <a:lstStyle/>
          <a:p>
            <a:r>
              <a:rPr lang="en-US" altLang="zh-CN" dirty="0"/>
              <a:t>SYSTEM DIAGRAM</a:t>
            </a:r>
            <a:endParaRPr lang="zh-CN" altLang="en-US" dirty="0"/>
          </a:p>
        </p:txBody>
      </p:sp>
      <p:pic>
        <p:nvPicPr>
          <p:cNvPr id="8" name="图片 7">
            <a:extLst>
              <a:ext uri="{FF2B5EF4-FFF2-40B4-BE49-F238E27FC236}">
                <a16:creationId xmlns:a16="http://schemas.microsoft.com/office/drawing/2014/main" id="{F5FF2E8D-F742-7950-F871-2302B1A51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61" y="2856965"/>
            <a:ext cx="1699397" cy="1273793"/>
          </a:xfrm>
          <a:prstGeom prst="rect">
            <a:avLst/>
          </a:prstGeom>
        </p:spPr>
      </p:pic>
      <p:pic>
        <p:nvPicPr>
          <p:cNvPr id="11" name="内容占位符 10">
            <a:extLst>
              <a:ext uri="{FF2B5EF4-FFF2-40B4-BE49-F238E27FC236}">
                <a16:creationId xmlns:a16="http://schemas.microsoft.com/office/drawing/2014/main" id="{EDA17068-4127-5B3F-B3AF-A4C7CB3FF03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041807" y="3000436"/>
            <a:ext cx="1425701" cy="956010"/>
          </a:xfrm>
          <a:prstGeom prst="rect">
            <a:avLst/>
          </a:prstGeom>
        </p:spPr>
      </p:pic>
      <p:pic>
        <p:nvPicPr>
          <p:cNvPr id="12" name="图片 11">
            <a:extLst>
              <a:ext uri="{FF2B5EF4-FFF2-40B4-BE49-F238E27FC236}">
                <a16:creationId xmlns:a16="http://schemas.microsoft.com/office/drawing/2014/main" id="{AFF093D0-132D-C410-8B80-C24D4F784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2595" y="2033202"/>
            <a:ext cx="1739201" cy="1003936"/>
          </a:xfrm>
          <a:prstGeom prst="rect">
            <a:avLst/>
          </a:prstGeom>
        </p:spPr>
      </p:pic>
      <p:pic>
        <p:nvPicPr>
          <p:cNvPr id="13" name="图片 12">
            <a:extLst>
              <a:ext uri="{FF2B5EF4-FFF2-40B4-BE49-F238E27FC236}">
                <a16:creationId xmlns:a16="http://schemas.microsoft.com/office/drawing/2014/main" id="{5D9893F9-6A17-3A7E-6EB3-FF424A121F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1539" y="3781586"/>
            <a:ext cx="620656" cy="1183126"/>
          </a:xfrm>
          <a:prstGeom prst="rect">
            <a:avLst/>
          </a:prstGeom>
        </p:spPr>
      </p:pic>
      <p:pic>
        <p:nvPicPr>
          <p:cNvPr id="14" name="图片 13">
            <a:extLst>
              <a:ext uri="{FF2B5EF4-FFF2-40B4-BE49-F238E27FC236}">
                <a16:creationId xmlns:a16="http://schemas.microsoft.com/office/drawing/2014/main" id="{3C64D733-800D-E69F-FF51-4A69BC8240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5292" y="3766774"/>
            <a:ext cx="558759" cy="653505"/>
          </a:xfrm>
          <a:prstGeom prst="rect">
            <a:avLst/>
          </a:prstGeom>
        </p:spPr>
      </p:pic>
      <p:pic>
        <p:nvPicPr>
          <p:cNvPr id="15" name="图片 14">
            <a:extLst>
              <a:ext uri="{FF2B5EF4-FFF2-40B4-BE49-F238E27FC236}">
                <a16:creationId xmlns:a16="http://schemas.microsoft.com/office/drawing/2014/main" id="{E871146F-1274-DDDD-8659-422FA2C091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17923" y="4710669"/>
            <a:ext cx="413495" cy="508085"/>
          </a:xfrm>
          <a:prstGeom prst="rect">
            <a:avLst/>
          </a:prstGeom>
        </p:spPr>
      </p:pic>
      <p:pic>
        <p:nvPicPr>
          <p:cNvPr id="16" name="图片 15">
            <a:extLst>
              <a:ext uri="{FF2B5EF4-FFF2-40B4-BE49-F238E27FC236}">
                <a16:creationId xmlns:a16="http://schemas.microsoft.com/office/drawing/2014/main" id="{EE91B26A-ECD1-F315-F0E6-023A0EA48B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4174" y="2497431"/>
            <a:ext cx="782546" cy="719068"/>
          </a:xfrm>
          <a:prstGeom prst="rect">
            <a:avLst/>
          </a:prstGeom>
        </p:spPr>
      </p:pic>
      <p:pic>
        <p:nvPicPr>
          <p:cNvPr id="17" name="图片 16">
            <a:extLst>
              <a:ext uri="{FF2B5EF4-FFF2-40B4-BE49-F238E27FC236}">
                <a16:creationId xmlns:a16="http://schemas.microsoft.com/office/drawing/2014/main" id="{32D87027-5B22-840F-C713-8AE7DA65B7D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9166" y="3406083"/>
            <a:ext cx="555785" cy="550363"/>
          </a:xfrm>
          <a:prstGeom prst="rect">
            <a:avLst/>
          </a:prstGeom>
        </p:spPr>
      </p:pic>
      <p:pic>
        <p:nvPicPr>
          <p:cNvPr id="18" name="图片 17">
            <a:extLst>
              <a:ext uri="{FF2B5EF4-FFF2-40B4-BE49-F238E27FC236}">
                <a16:creationId xmlns:a16="http://schemas.microsoft.com/office/drawing/2014/main" id="{FD4EEDBE-7A96-F6A5-9FC6-86B1F084E3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57976" y="4243211"/>
            <a:ext cx="618164" cy="467458"/>
          </a:xfrm>
          <a:prstGeom prst="rect">
            <a:avLst/>
          </a:prstGeom>
        </p:spPr>
      </p:pic>
      <p:pic>
        <p:nvPicPr>
          <p:cNvPr id="20" name="图片 19">
            <a:extLst>
              <a:ext uri="{FF2B5EF4-FFF2-40B4-BE49-F238E27FC236}">
                <a16:creationId xmlns:a16="http://schemas.microsoft.com/office/drawing/2014/main" id="{A6E119D7-A388-6724-8BB2-D567CDD7480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3101" y="4130758"/>
            <a:ext cx="499635" cy="431758"/>
          </a:xfrm>
          <a:prstGeom prst="rect">
            <a:avLst/>
          </a:prstGeom>
        </p:spPr>
      </p:pic>
      <p:pic>
        <p:nvPicPr>
          <p:cNvPr id="24" name="图片 23">
            <a:extLst>
              <a:ext uri="{FF2B5EF4-FFF2-40B4-BE49-F238E27FC236}">
                <a16:creationId xmlns:a16="http://schemas.microsoft.com/office/drawing/2014/main" id="{A81308BF-B1F0-59DA-6832-7D342CC410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02119" y="4145570"/>
            <a:ext cx="384011" cy="322091"/>
          </a:xfrm>
          <a:prstGeom prst="rect">
            <a:avLst/>
          </a:prstGeom>
        </p:spPr>
      </p:pic>
      <p:pic>
        <p:nvPicPr>
          <p:cNvPr id="1028" name="Picture 4" descr="London Buses - All You Need to Know BEFORE You Go (with Photos)">
            <a:extLst>
              <a:ext uri="{FF2B5EF4-FFF2-40B4-BE49-F238E27FC236}">
                <a16:creationId xmlns:a16="http://schemas.microsoft.com/office/drawing/2014/main" id="{3175CE75-4AE4-CA11-A25A-DCA619E5B9F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6033" y="6022603"/>
            <a:ext cx="838396" cy="558931"/>
          </a:xfrm>
          <a:prstGeom prst="rect">
            <a:avLst/>
          </a:prstGeom>
          <a:noFill/>
          <a:extLst>
            <a:ext uri="{909E8E84-426E-40DD-AFC4-6F175D3DCCD1}">
              <a14:hiddenFill xmlns:a14="http://schemas.microsoft.com/office/drawing/2010/main">
                <a:solidFill>
                  <a:srgbClr val="FFFFFF"/>
                </a:solidFill>
              </a14:hiddenFill>
            </a:ext>
          </a:extLst>
        </p:spPr>
      </p:pic>
      <p:pic>
        <p:nvPicPr>
          <p:cNvPr id="26" name="图片 25">
            <a:extLst>
              <a:ext uri="{FF2B5EF4-FFF2-40B4-BE49-F238E27FC236}">
                <a16:creationId xmlns:a16="http://schemas.microsoft.com/office/drawing/2014/main" id="{4DB159F8-CD44-C5BE-FBC2-F4517CA4FAF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27366" y="6022603"/>
            <a:ext cx="829951" cy="558931"/>
          </a:xfrm>
          <a:prstGeom prst="rect">
            <a:avLst/>
          </a:prstGeom>
        </p:spPr>
      </p:pic>
      <p:pic>
        <p:nvPicPr>
          <p:cNvPr id="1030" name="Picture 6" descr="Livery Cabs Won't Force You to Endure Taxi TV">
            <a:extLst>
              <a:ext uri="{FF2B5EF4-FFF2-40B4-BE49-F238E27FC236}">
                <a16:creationId xmlns:a16="http://schemas.microsoft.com/office/drawing/2014/main" id="{F85C1546-6EDE-E492-C7AF-F0E63B2653D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91400" y="6022602"/>
            <a:ext cx="839043" cy="558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p 5: Coolest UK Police Cars">
            <a:extLst>
              <a:ext uri="{FF2B5EF4-FFF2-40B4-BE49-F238E27FC236}">
                <a16:creationId xmlns:a16="http://schemas.microsoft.com/office/drawing/2014/main" id="{E88AC5C0-CFD8-557B-6E08-7BB0B5B9429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22420" y="6055808"/>
            <a:ext cx="1018692" cy="5730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hool boards need to commit to arbitration: London school bus operators -  London | Globalnews.ca">
            <a:extLst>
              <a:ext uri="{FF2B5EF4-FFF2-40B4-BE49-F238E27FC236}">
                <a16:creationId xmlns:a16="http://schemas.microsoft.com/office/drawing/2014/main" id="{34540C28-63DF-3022-52C8-70031892379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27261" y="5999559"/>
            <a:ext cx="869056" cy="5819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7 Safety Tips For Transporting Oil And Gas - OILMAN Magazine">
            <a:extLst>
              <a:ext uri="{FF2B5EF4-FFF2-40B4-BE49-F238E27FC236}">
                <a16:creationId xmlns:a16="http://schemas.microsoft.com/office/drawing/2014/main" id="{4A1DCE5F-BC60-A5E5-229F-574792EA2B7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79753" y="6049451"/>
            <a:ext cx="869056" cy="57937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ergency situation: Unions' power play at heart of ambulance response time  issues?">
            <a:extLst>
              <a:ext uri="{FF2B5EF4-FFF2-40B4-BE49-F238E27FC236}">
                <a16:creationId xmlns:a16="http://schemas.microsoft.com/office/drawing/2014/main" id="{5A2DCEB0-DF5E-9328-8AE9-0C70C445ECC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57339" y="6049452"/>
            <a:ext cx="869056" cy="57937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oday in Food Tech: Yandex Buys $1B Uber Stake; FreshDirect Lowers Prices">
            <a:extLst>
              <a:ext uri="{FF2B5EF4-FFF2-40B4-BE49-F238E27FC236}">
                <a16:creationId xmlns:a16="http://schemas.microsoft.com/office/drawing/2014/main" id="{088D30CC-5DA2-20C8-2F90-ADA5FD592CC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02466" y="6049452"/>
            <a:ext cx="955024" cy="57301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HL: Going Over and Beyond the Call of Duty - transcosmos">
            <a:extLst>
              <a:ext uri="{FF2B5EF4-FFF2-40B4-BE49-F238E27FC236}">
                <a16:creationId xmlns:a16="http://schemas.microsoft.com/office/drawing/2014/main" id="{8250F246-F652-571A-DE1B-4ECB26C3F27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26751" y="6080062"/>
            <a:ext cx="841631" cy="55893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 Quick Look At The Evolution of Forklifts - H&amp;F Lift Trucks">
            <a:extLst>
              <a:ext uri="{FF2B5EF4-FFF2-40B4-BE49-F238E27FC236}">
                <a16:creationId xmlns:a16="http://schemas.microsoft.com/office/drawing/2014/main" id="{0732CABD-78B4-9FCE-E255-80C7A4C9F0A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434744" y="6032546"/>
            <a:ext cx="869056" cy="58566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7454EF4F-0B16-A53B-F10F-A04286E2D34B}"/>
              </a:ext>
            </a:extLst>
          </p:cNvPr>
          <p:cNvSpPr txBox="1"/>
          <p:nvPr/>
        </p:nvSpPr>
        <p:spPr>
          <a:xfrm>
            <a:off x="5797201" y="4420279"/>
            <a:ext cx="1971181" cy="369332"/>
          </a:xfrm>
          <a:prstGeom prst="rect">
            <a:avLst/>
          </a:prstGeom>
          <a:noFill/>
        </p:spPr>
        <p:txBody>
          <a:bodyPr wrap="none" rtlCol="0">
            <a:spAutoFit/>
          </a:bodyPr>
          <a:lstStyle/>
          <a:p>
            <a:r>
              <a:rPr lang="en-US" altLang="zh-CN" dirty="0"/>
              <a:t>CENTRAL SERVER</a:t>
            </a:r>
            <a:endParaRPr lang="zh-CN" altLang="en-US" dirty="0"/>
          </a:p>
        </p:txBody>
      </p:sp>
      <p:cxnSp>
        <p:nvCxnSpPr>
          <p:cNvPr id="5" name="直接箭头连接符 4">
            <a:extLst>
              <a:ext uri="{FF2B5EF4-FFF2-40B4-BE49-F238E27FC236}">
                <a16:creationId xmlns:a16="http://schemas.microsoft.com/office/drawing/2014/main" id="{91B46584-5379-00FB-A406-D76799CF5990}"/>
              </a:ext>
            </a:extLst>
          </p:cNvPr>
          <p:cNvCxnSpPr/>
          <p:nvPr/>
        </p:nvCxnSpPr>
        <p:spPr>
          <a:xfrm>
            <a:off x="2778711" y="3701178"/>
            <a:ext cx="7126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EEA5F236-917B-FD99-43C7-C7AB2977580E}"/>
              </a:ext>
            </a:extLst>
          </p:cNvPr>
          <p:cNvCxnSpPr/>
          <p:nvPr/>
        </p:nvCxnSpPr>
        <p:spPr>
          <a:xfrm>
            <a:off x="5084512" y="3684092"/>
            <a:ext cx="7126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F7AC9ED0-649A-0A93-B0F2-A846A70B9679}"/>
              </a:ext>
            </a:extLst>
          </p:cNvPr>
          <p:cNvCxnSpPr/>
          <p:nvPr/>
        </p:nvCxnSpPr>
        <p:spPr>
          <a:xfrm>
            <a:off x="7768382" y="3684092"/>
            <a:ext cx="7126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5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A244C-6CB5-AA61-D8C2-DFA7FB3DC5D6}"/>
              </a:ext>
            </a:extLst>
          </p:cNvPr>
          <p:cNvSpPr>
            <a:spLocks noGrp="1"/>
          </p:cNvSpPr>
          <p:nvPr>
            <p:ph type="title"/>
          </p:nvPr>
        </p:nvSpPr>
        <p:spPr/>
        <p:txBody>
          <a:bodyPr/>
          <a:lstStyle/>
          <a:p>
            <a:r>
              <a:rPr lang="en-US" altLang="zh-CN" dirty="0"/>
              <a:t>Entry level MDVR</a:t>
            </a:r>
            <a:endParaRPr lang="zh-CN" altLang="en-US" dirty="0"/>
          </a:p>
        </p:txBody>
      </p:sp>
      <p:sp>
        <p:nvSpPr>
          <p:cNvPr id="3" name="文本占位符 2">
            <a:extLst>
              <a:ext uri="{FF2B5EF4-FFF2-40B4-BE49-F238E27FC236}">
                <a16:creationId xmlns:a16="http://schemas.microsoft.com/office/drawing/2014/main" id="{CDD85E79-09F3-0CF2-D73B-69754C658950}"/>
              </a:ext>
            </a:extLst>
          </p:cNvPr>
          <p:cNvSpPr>
            <a:spLocks noGrp="1"/>
          </p:cNvSpPr>
          <p:nvPr>
            <p:ph type="body" idx="1"/>
          </p:nvPr>
        </p:nvSpPr>
        <p:spPr>
          <a:xfrm>
            <a:off x="1207008" y="1913470"/>
            <a:ext cx="1669357" cy="743094"/>
          </a:xfrm>
        </p:spPr>
        <p:txBody>
          <a:bodyPr/>
          <a:lstStyle/>
          <a:p>
            <a:r>
              <a:rPr lang="en-US" altLang="zh-CN" dirty="0"/>
              <a:t>MR9504EC</a:t>
            </a:r>
            <a:endParaRPr lang="zh-CN" altLang="en-US" dirty="0"/>
          </a:p>
        </p:txBody>
      </p:sp>
      <p:sp>
        <p:nvSpPr>
          <p:cNvPr id="4" name="内容占位符 3">
            <a:extLst>
              <a:ext uri="{FF2B5EF4-FFF2-40B4-BE49-F238E27FC236}">
                <a16:creationId xmlns:a16="http://schemas.microsoft.com/office/drawing/2014/main" id="{F9234459-6D65-DE65-2C02-2D6AB3187D7E}"/>
              </a:ext>
            </a:extLst>
          </p:cNvPr>
          <p:cNvSpPr>
            <a:spLocks noGrp="1"/>
          </p:cNvSpPr>
          <p:nvPr>
            <p:ph sz="half" idx="2"/>
          </p:nvPr>
        </p:nvSpPr>
        <p:spPr>
          <a:xfrm>
            <a:off x="756506" y="2656566"/>
            <a:ext cx="2246406" cy="3566160"/>
          </a:xfrm>
        </p:spPr>
        <p:txBody>
          <a:bodyPr>
            <a:normAutofit/>
          </a:bodyPr>
          <a:lstStyle/>
          <a:p>
            <a:r>
              <a:rPr lang="en-US" altLang="zh-CN" sz="1400" dirty="0"/>
              <a:t>4ch 1080p/720p</a:t>
            </a:r>
          </a:p>
          <a:p>
            <a:r>
              <a:rPr lang="en-US" altLang="zh-CN" sz="1400" dirty="0"/>
              <a:t>1*512G SD</a:t>
            </a:r>
          </a:p>
          <a:p>
            <a:r>
              <a:rPr lang="en-US" altLang="zh-CN" sz="1400" dirty="0"/>
              <a:t>GPS</a:t>
            </a:r>
          </a:p>
          <a:p>
            <a:r>
              <a:rPr lang="en-US" altLang="zh-CN" sz="1400" dirty="0"/>
              <a:t>1*VGA+1*CVBS</a:t>
            </a:r>
          </a:p>
          <a:p>
            <a:r>
              <a:rPr lang="en-US" altLang="zh-CN" sz="1400" dirty="0"/>
              <a:t>8-36V DC</a:t>
            </a:r>
          </a:p>
          <a:p>
            <a:r>
              <a:rPr lang="en-US" altLang="zh-CN" sz="1400" dirty="0"/>
              <a:t>1*TTL</a:t>
            </a:r>
          </a:p>
          <a:p>
            <a:r>
              <a:rPr lang="en-US" altLang="zh-CN" sz="1400" dirty="0"/>
              <a:t>4*Alarm In</a:t>
            </a:r>
          </a:p>
        </p:txBody>
      </p:sp>
      <p:sp>
        <p:nvSpPr>
          <p:cNvPr id="5" name="文本占位符 4">
            <a:extLst>
              <a:ext uri="{FF2B5EF4-FFF2-40B4-BE49-F238E27FC236}">
                <a16:creationId xmlns:a16="http://schemas.microsoft.com/office/drawing/2014/main" id="{A3350064-F1E9-EA5D-E23B-9E42CFBBBF7E}"/>
              </a:ext>
            </a:extLst>
          </p:cNvPr>
          <p:cNvSpPr>
            <a:spLocks noGrp="1"/>
          </p:cNvSpPr>
          <p:nvPr>
            <p:ph type="body" sz="quarter" idx="3"/>
          </p:nvPr>
        </p:nvSpPr>
        <p:spPr>
          <a:xfrm>
            <a:off x="4118340" y="1913470"/>
            <a:ext cx="1572242" cy="743094"/>
          </a:xfrm>
        </p:spPr>
        <p:txBody>
          <a:bodyPr/>
          <a:lstStyle/>
          <a:p>
            <a:r>
              <a:rPr lang="en-US" altLang="zh-CN" dirty="0"/>
              <a:t>MR9504</a:t>
            </a:r>
            <a:endParaRPr lang="zh-CN" altLang="en-US" dirty="0"/>
          </a:p>
        </p:txBody>
      </p:sp>
      <p:sp>
        <p:nvSpPr>
          <p:cNvPr id="6" name="内容占位符 5">
            <a:extLst>
              <a:ext uri="{FF2B5EF4-FFF2-40B4-BE49-F238E27FC236}">
                <a16:creationId xmlns:a16="http://schemas.microsoft.com/office/drawing/2014/main" id="{571D35A9-BAB6-BBF0-FA5E-905BB203276A}"/>
              </a:ext>
            </a:extLst>
          </p:cNvPr>
          <p:cNvSpPr>
            <a:spLocks noGrp="1"/>
          </p:cNvSpPr>
          <p:nvPr>
            <p:ph sz="quarter" idx="4"/>
          </p:nvPr>
        </p:nvSpPr>
        <p:spPr>
          <a:xfrm>
            <a:off x="3679328" y="2656566"/>
            <a:ext cx="2246406" cy="3566160"/>
          </a:xfrm>
        </p:spPr>
        <p:txBody>
          <a:bodyPr>
            <a:normAutofit/>
          </a:bodyPr>
          <a:lstStyle/>
          <a:p>
            <a:r>
              <a:rPr lang="en-US" altLang="zh-CN" sz="1400" dirty="0"/>
              <a:t>4ch 1080p/720p</a:t>
            </a:r>
          </a:p>
          <a:p>
            <a:r>
              <a:rPr lang="en-US" altLang="zh-CN" sz="1400" dirty="0"/>
              <a:t>1*512G SD</a:t>
            </a:r>
          </a:p>
          <a:p>
            <a:r>
              <a:rPr lang="en-US" altLang="zh-CN" sz="1400" dirty="0"/>
              <a:t>4G/GPS/WIFI</a:t>
            </a:r>
          </a:p>
          <a:p>
            <a:r>
              <a:rPr lang="en-US" altLang="zh-CN" sz="1400" dirty="0"/>
              <a:t>1*VGA+1*CVBS</a:t>
            </a:r>
          </a:p>
          <a:p>
            <a:r>
              <a:rPr lang="en-US" altLang="zh-CN" sz="1400" dirty="0"/>
              <a:t>8-36V DC</a:t>
            </a:r>
          </a:p>
          <a:p>
            <a:r>
              <a:rPr lang="en-US" altLang="zh-CN" sz="1400" dirty="0"/>
              <a:t>1*TTL</a:t>
            </a:r>
          </a:p>
          <a:p>
            <a:r>
              <a:rPr lang="en-US" altLang="zh-CN" sz="1400" dirty="0"/>
              <a:t>4*Alarm In</a:t>
            </a:r>
          </a:p>
          <a:p>
            <a:r>
              <a:rPr lang="en-US" altLang="zh-CN" sz="1400" dirty="0"/>
              <a:t>1*Alarm Out</a:t>
            </a:r>
            <a:endParaRPr lang="zh-CN" altLang="en-US" sz="1400" dirty="0"/>
          </a:p>
        </p:txBody>
      </p:sp>
      <p:sp>
        <p:nvSpPr>
          <p:cNvPr id="8" name="文本占位符 4">
            <a:extLst>
              <a:ext uri="{FF2B5EF4-FFF2-40B4-BE49-F238E27FC236}">
                <a16:creationId xmlns:a16="http://schemas.microsoft.com/office/drawing/2014/main" id="{45B34D41-FEE7-1D2F-6EFA-DB9FE723ADF1}"/>
              </a:ext>
            </a:extLst>
          </p:cNvPr>
          <p:cNvSpPr txBox="1">
            <a:spLocks/>
          </p:cNvSpPr>
          <p:nvPr/>
        </p:nvSpPr>
        <p:spPr>
          <a:xfrm>
            <a:off x="6800881" y="1906066"/>
            <a:ext cx="1572242" cy="7430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r>
              <a:rPr lang="en-US" altLang="zh-CN" dirty="0"/>
              <a:t>MR9704C</a:t>
            </a:r>
            <a:endParaRPr lang="zh-CN" altLang="en-US" dirty="0"/>
          </a:p>
        </p:txBody>
      </p:sp>
      <p:sp>
        <p:nvSpPr>
          <p:cNvPr id="9" name="内容占位符 5">
            <a:extLst>
              <a:ext uri="{FF2B5EF4-FFF2-40B4-BE49-F238E27FC236}">
                <a16:creationId xmlns:a16="http://schemas.microsoft.com/office/drawing/2014/main" id="{4A8FB8D1-DC7D-6FC8-3B86-B8C92383E409}"/>
              </a:ext>
            </a:extLst>
          </p:cNvPr>
          <p:cNvSpPr txBox="1">
            <a:spLocks/>
          </p:cNvSpPr>
          <p:nvPr/>
        </p:nvSpPr>
        <p:spPr>
          <a:xfrm>
            <a:off x="6264220" y="2702430"/>
            <a:ext cx="2719981" cy="356616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altLang="zh-CN" sz="1400" dirty="0"/>
              <a:t>4ch 1080p/720p</a:t>
            </a:r>
          </a:p>
          <a:p>
            <a:r>
              <a:rPr lang="en-US" altLang="zh-CN" sz="1400" dirty="0"/>
              <a:t>1*512G SD + 1*2TB HDD/SSD</a:t>
            </a:r>
          </a:p>
          <a:p>
            <a:r>
              <a:rPr lang="en-US" altLang="zh-CN" sz="1400" dirty="0"/>
              <a:t>4G/GPS/WIFI</a:t>
            </a:r>
          </a:p>
          <a:p>
            <a:r>
              <a:rPr lang="en-US" altLang="zh-CN" sz="1400" dirty="0"/>
              <a:t>1*VGA+1*CVBS</a:t>
            </a:r>
          </a:p>
          <a:p>
            <a:r>
              <a:rPr lang="en-US" altLang="zh-CN" sz="1400" dirty="0"/>
              <a:t>8-36V DC</a:t>
            </a:r>
          </a:p>
          <a:p>
            <a:r>
              <a:rPr lang="en-US" altLang="zh-CN" sz="1400" dirty="0"/>
              <a:t>1*TTL</a:t>
            </a:r>
          </a:p>
          <a:p>
            <a:r>
              <a:rPr lang="en-US" altLang="zh-CN" sz="1400" dirty="0"/>
              <a:t>4*Alarm In</a:t>
            </a:r>
          </a:p>
          <a:p>
            <a:r>
              <a:rPr lang="en-US" altLang="zh-CN" sz="1400" dirty="0"/>
              <a:t>1*Alarm Out</a:t>
            </a:r>
            <a:endParaRPr lang="zh-CN" altLang="en-US" sz="1400" dirty="0"/>
          </a:p>
        </p:txBody>
      </p:sp>
      <p:sp>
        <p:nvSpPr>
          <p:cNvPr id="10" name="文本占位符 4">
            <a:extLst>
              <a:ext uri="{FF2B5EF4-FFF2-40B4-BE49-F238E27FC236}">
                <a16:creationId xmlns:a16="http://schemas.microsoft.com/office/drawing/2014/main" id="{458C3627-9C6E-7326-54EA-696F07BF7833}"/>
              </a:ext>
            </a:extLst>
          </p:cNvPr>
          <p:cNvSpPr txBox="1">
            <a:spLocks/>
          </p:cNvSpPr>
          <p:nvPr/>
        </p:nvSpPr>
        <p:spPr>
          <a:xfrm>
            <a:off x="9803358" y="1884607"/>
            <a:ext cx="1572242" cy="7430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r>
              <a:rPr lang="en-US" altLang="zh-CN" dirty="0"/>
              <a:t>MR9708C</a:t>
            </a:r>
            <a:endParaRPr lang="zh-CN" altLang="en-US" dirty="0"/>
          </a:p>
        </p:txBody>
      </p:sp>
      <p:sp>
        <p:nvSpPr>
          <p:cNvPr id="11" name="内容占位符 5">
            <a:extLst>
              <a:ext uri="{FF2B5EF4-FFF2-40B4-BE49-F238E27FC236}">
                <a16:creationId xmlns:a16="http://schemas.microsoft.com/office/drawing/2014/main" id="{94F13CBC-8408-2F62-E391-7BC424CE2895}"/>
              </a:ext>
            </a:extLst>
          </p:cNvPr>
          <p:cNvSpPr txBox="1">
            <a:spLocks/>
          </p:cNvSpPr>
          <p:nvPr/>
        </p:nvSpPr>
        <p:spPr>
          <a:xfrm>
            <a:off x="9319618" y="2656566"/>
            <a:ext cx="2719980" cy="356616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altLang="zh-CN" sz="1400" dirty="0"/>
              <a:t>8ch 1080N/720p</a:t>
            </a:r>
          </a:p>
          <a:p>
            <a:r>
              <a:rPr lang="en-US" altLang="zh-CN" sz="1400" dirty="0"/>
              <a:t>1*512G SD + 1*2TB HDD/SSD</a:t>
            </a:r>
          </a:p>
          <a:p>
            <a:r>
              <a:rPr lang="en-US" altLang="zh-CN" sz="1400" dirty="0"/>
              <a:t>4G/GPS/WIFI</a:t>
            </a:r>
          </a:p>
          <a:p>
            <a:r>
              <a:rPr lang="en-US" altLang="zh-CN" sz="1400" dirty="0"/>
              <a:t>1*VGA+1*CVBS</a:t>
            </a:r>
          </a:p>
          <a:p>
            <a:r>
              <a:rPr lang="en-US" altLang="zh-CN" sz="1400" dirty="0"/>
              <a:t>8-36V DC</a:t>
            </a:r>
          </a:p>
          <a:p>
            <a:r>
              <a:rPr lang="en-US" altLang="zh-CN" sz="1400" dirty="0"/>
              <a:t>1*TTL</a:t>
            </a:r>
          </a:p>
          <a:p>
            <a:r>
              <a:rPr lang="en-US" altLang="zh-CN" sz="1400" dirty="0"/>
              <a:t>4*Alarm In</a:t>
            </a:r>
          </a:p>
          <a:p>
            <a:r>
              <a:rPr lang="en-US" altLang="zh-CN" sz="1400" dirty="0"/>
              <a:t>1*Alarm Out</a:t>
            </a:r>
            <a:endParaRPr lang="zh-CN" altLang="en-US" sz="1400" dirty="0"/>
          </a:p>
        </p:txBody>
      </p:sp>
      <p:pic>
        <p:nvPicPr>
          <p:cNvPr id="7" name="图片 6">
            <a:extLst>
              <a:ext uri="{FF2B5EF4-FFF2-40B4-BE49-F238E27FC236}">
                <a16:creationId xmlns:a16="http://schemas.microsoft.com/office/drawing/2014/main" id="{00E80256-4F73-415A-1FC5-10734573B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6366" y="1986418"/>
            <a:ext cx="1027075" cy="570352"/>
          </a:xfrm>
          <a:prstGeom prst="rect">
            <a:avLst/>
          </a:prstGeom>
        </p:spPr>
      </p:pic>
      <p:pic>
        <p:nvPicPr>
          <p:cNvPr id="12" name="图片 11">
            <a:extLst>
              <a:ext uri="{FF2B5EF4-FFF2-40B4-BE49-F238E27FC236}">
                <a16:creationId xmlns:a16="http://schemas.microsoft.com/office/drawing/2014/main" id="{2C7032F9-BB0E-BEC9-00EF-E377C0FB2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9498" y="1948980"/>
            <a:ext cx="941818" cy="607790"/>
          </a:xfrm>
          <a:prstGeom prst="rect">
            <a:avLst/>
          </a:prstGeom>
        </p:spPr>
      </p:pic>
      <p:pic>
        <p:nvPicPr>
          <p:cNvPr id="13" name="图片 12">
            <a:extLst>
              <a:ext uri="{FF2B5EF4-FFF2-40B4-BE49-F238E27FC236}">
                <a16:creationId xmlns:a16="http://schemas.microsoft.com/office/drawing/2014/main" id="{66B42A04-5B34-BE94-1D41-241F26FBE8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9354" y="1828536"/>
            <a:ext cx="1160937" cy="870187"/>
          </a:xfrm>
          <a:prstGeom prst="rect">
            <a:avLst/>
          </a:prstGeom>
        </p:spPr>
      </p:pic>
    </p:spTree>
    <p:extLst>
      <p:ext uri="{BB962C8B-B14F-4D97-AF65-F5344CB8AC3E}">
        <p14:creationId xmlns:p14="http://schemas.microsoft.com/office/powerpoint/2010/main" val="288382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A244C-6CB5-AA61-D8C2-DFA7FB3DC5D6}"/>
              </a:ext>
            </a:extLst>
          </p:cNvPr>
          <p:cNvSpPr>
            <a:spLocks noGrp="1"/>
          </p:cNvSpPr>
          <p:nvPr>
            <p:ph type="title"/>
          </p:nvPr>
        </p:nvSpPr>
        <p:spPr/>
        <p:txBody>
          <a:bodyPr/>
          <a:lstStyle/>
          <a:p>
            <a:r>
              <a:rPr lang="en-US" altLang="zh-CN" dirty="0" err="1"/>
              <a:t>EnHANCEd</a:t>
            </a:r>
            <a:r>
              <a:rPr lang="en-US" altLang="zh-CN" dirty="0"/>
              <a:t> VERSION MDVR</a:t>
            </a:r>
            <a:endParaRPr lang="zh-CN" altLang="en-US" dirty="0"/>
          </a:p>
        </p:txBody>
      </p:sp>
      <p:sp>
        <p:nvSpPr>
          <p:cNvPr id="3" name="文本占位符 2">
            <a:extLst>
              <a:ext uri="{FF2B5EF4-FFF2-40B4-BE49-F238E27FC236}">
                <a16:creationId xmlns:a16="http://schemas.microsoft.com/office/drawing/2014/main" id="{CDD85E79-09F3-0CF2-D73B-69754C658950}"/>
              </a:ext>
            </a:extLst>
          </p:cNvPr>
          <p:cNvSpPr>
            <a:spLocks noGrp="1"/>
          </p:cNvSpPr>
          <p:nvPr>
            <p:ph type="body" idx="1"/>
          </p:nvPr>
        </p:nvSpPr>
        <p:spPr>
          <a:xfrm>
            <a:off x="1207008" y="1913470"/>
            <a:ext cx="1774397" cy="743094"/>
          </a:xfrm>
        </p:spPr>
        <p:txBody>
          <a:bodyPr/>
          <a:lstStyle/>
          <a:p>
            <a:r>
              <a:rPr lang="en-US" altLang="zh-CN" dirty="0"/>
              <a:t>MR9504E/ED</a:t>
            </a:r>
            <a:endParaRPr lang="zh-CN" altLang="en-US" dirty="0"/>
          </a:p>
        </p:txBody>
      </p:sp>
      <p:sp>
        <p:nvSpPr>
          <p:cNvPr id="4" name="内容占位符 3">
            <a:extLst>
              <a:ext uri="{FF2B5EF4-FFF2-40B4-BE49-F238E27FC236}">
                <a16:creationId xmlns:a16="http://schemas.microsoft.com/office/drawing/2014/main" id="{F9234459-6D65-DE65-2C02-2D6AB3187D7E}"/>
              </a:ext>
            </a:extLst>
          </p:cNvPr>
          <p:cNvSpPr>
            <a:spLocks noGrp="1"/>
          </p:cNvSpPr>
          <p:nvPr>
            <p:ph sz="half" idx="2"/>
          </p:nvPr>
        </p:nvSpPr>
        <p:spPr>
          <a:xfrm>
            <a:off x="1085836" y="2656566"/>
            <a:ext cx="2616152" cy="3917258"/>
          </a:xfrm>
        </p:spPr>
        <p:txBody>
          <a:bodyPr>
            <a:normAutofit fontScale="55000" lnSpcReduction="20000"/>
          </a:bodyPr>
          <a:lstStyle/>
          <a:p>
            <a:r>
              <a:rPr lang="en-US" altLang="zh-CN" dirty="0"/>
              <a:t>5ch 1080p (4ch+1ch IPC)</a:t>
            </a:r>
          </a:p>
          <a:p>
            <a:r>
              <a:rPr lang="en-US" altLang="zh-CN" dirty="0"/>
              <a:t>1/2*512G SD</a:t>
            </a:r>
          </a:p>
          <a:p>
            <a:r>
              <a:rPr lang="en-US" altLang="zh-CN" dirty="0"/>
              <a:t>4G/GPS/WIFI</a:t>
            </a:r>
          </a:p>
          <a:p>
            <a:r>
              <a:rPr lang="en-US" altLang="zh-CN" dirty="0"/>
              <a:t>1*VGA+1*CVBS</a:t>
            </a:r>
          </a:p>
          <a:p>
            <a:r>
              <a:rPr lang="en-US" altLang="zh-CN" dirty="0"/>
              <a:t>8-36V DC</a:t>
            </a:r>
          </a:p>
          <a:p>
            <a:r>
              <a:rPr lang="en-US" altLang="zh-CN" dirty="0"/>
              <a:t>1*TTL</a:t>
            </a:r>
          </a:p>
          <a:p>
            <a:r>
              <a:rPr lang="en-US" altLang="zh-CN" dirty="0"/>
              <a:t>1*RS232</a:t>
            </a:r>
          </a:p>
          <a:p>
            <a:r>
              <a:rPr lang="en-US" altLang="zh-CN" dirty="0"/>
              <a:t>1*RS485</a:t>
            </a:r>
          </a:p>
          <a:p>
            <a:r>
              <a:rPr lang="en-US" altLang="zh-CN" dirty="0"/>
              <a:t>1* 1-wire</a:t>
            </a:r>
          </a:p>
          <a:p>
            <a:r>
              <a:rPr lang="en-US" altLang="zh-CN" dirty="0"/>
              <a:t>1*CAN</a:t>
            </a:r>
          </a:p>
          <a:p>
            <a:r>
              <a:rPr lang="en-US" altLang="zh-CN" dirty="0"/>
              <a:t>7*Alarm In</a:t>
            </a:r>
          </a:p>
          <a:p>
            <a:r>
              <a:rPr lang="en-US" altLang="zh-CN" dirty="0"/>
              <a:t>2*Alarm Out</a:t>
            </a:r>
          </a:p>
          <a:p>
            <a:r>
              <a:rPr lang="en-US" altLang="zh-CN" dirty="0"/>
              <a:t>G-sensor</a:t>
            </a:r>
          </a:p>
          <a:p>
            <a:endParaRPr lang="zh-CN" altLang="en-US" dirty="0"/>
          </a:p>
        </p:txBody>
      </p:sp>
      <p:sp>
        <p:nvSpPr>
          <p:cNvPr id="5" name="文本占位符 4">
            <a:extLst>
              <a:ext uri="{FF2B5EF4-FFF2-40B4-BE49-F238E27FC236}">
                <a16:creationId xmlns:a16="http://schemas.microsoft.com/office/drawing/2014/main" id="{A3350064-F1E9-EA5D-E23B-9E42CFBBBF7E}"/>
              </a:ext>
            </a:extLst>
          </p:cNvPr>
          <p:cNvSpPr>
            <a:spLocks noGrp="1"/>
          </p:cNvSpPr>
          <p:nvPr>
            <p:ph type="body" sz="quarter" idx="3"/>
          </p:nvPr>
        </p:nvSpPr>
        <p:spPr>
          <a:xfrm>
            <a:off x="10257901" y="1851324"/>
            <a:ext cx="1572242" cy="743094"/>
          </a:xfrm>
        </p:spPr>
        <p:txBody>
          <a:bodyPr/>
          <a:lstStyle/>
          <a:p>
            <a:r>
              <a:rPr lang="en-US" altLang="zh-CN" dirty="0"/>
              <a:t>MR9716E</a:t>
            </a:r>
            <a:endParaRPr lang="zh-CN" altLang="en-US" dirty="0"/>
          </a:p>
        </p:txBody>
      </p:sp>
      <p:sp>
        <p:nvSpPr>
          <p:cNvPr id="6" name="内容占位符 5">
            <a:extLst>
              <a:ext uri="{FF2B5EF4-FFF2-40B4-BE49-F238E27FC236}">
                <a16:creationId xmlns:a16="http://schemas.microsoft.com/office/drawing/2014/main" id="{571D35A9-BAB6-BBF0-FA5E-905BB203276A}"/>
              </a:ext>
            </a:extLst>
          </p:cNvPr>
          <p:cNvSpPr>
            <a:spLocks noGrp="1"/>
          </p:cNvSpPr>
          <p:nvPr>
            <p:ph sz="quarter" idx="4"/>
          </p:nvPr>
        </p:nvSpPr>
        <p:spPr>
          <a:xfrm>
            <a:off x="9583194" y="2651304"/>
            <a:ext cx="2722926" cy="3917257"/>
          </a:xfrm>
        </p:spPr>
        <p:txBody>
          <a:bodyPr>
            <a:normAutofit fontScale="55000" lnSpcReduction="20000"/>
          </a:bodyPr>
          <a:lstStyle/>
          <a:p>
            <a:r>
              <a:rPr lang="en-US" altLang="zh-CN" dirty="0"/>
              <a:t>16ch 1080p (16ch+1ch IPC)</a:t>
            </a:r>
          </a:p>
          <a:p>
            <a:r>
              <a:rPr lang="en-US" altLang="zh-CN" dirty="0"/>
              <a:t>1*512G SD + 1*4TB HDD/SSD</a:t>
            </a:r>
          </a:p>
          <a:p>
            <a:r>
              <a:rPr lang="en-US" altLang="zh-CN" dirty="0"/>
              <a:t>4G/GPS/WIFI (5G &amp; WIFI6 optional)</a:t>
            </a:r>
          </a:p>
          <a:p>
            <a:r>
              <a:rPr lang="en-US" altLang="zh-CN" dirty="0"/>
              <a:t>1*VGA+1*CVBS/AHD</a:t>
            </a:r>
          </a:p>
          <a:p>
            <a:r>
              <a:rPr lang="en-US" altLang="zh-CN" dirty="0"/>
              <a:t>8-36V DC</a:t>
            </a:r>
          </a:p>
          <a:p>
            <a:r>
              <a:rPr lang="en-US" altLang="zh-CN" dirty="0"/>
              <a:t>1*TTL</a:t>
            </a:r>
          </a:p>
          <a:p>
            <a:r>
              <a:rPr lang="en-US" altLang="zh-CN" dirty="0"/>
              <a:t>1*RS232</a:t>
            </a:r>
          </a:p>
          <a:p>
            <a:r>
              <a:rPr lang="en-US" altLang="zh-CN" dirty="0"/>
              <a:t>1*RS485</a:t>
            </a:r>
          </a:p>
          <a:p>
            <a:r>
              <a:rPr lang="en-US" altLang="zh-CN" dirty="0"/>
              <a:t>1*1-wire</a:t>
            </a:r>
          </a:p>
          <a:p>
            <a:r>
              <a:rPr lang="en-US" altLang="zh-CN" dirty="0"/>
              <a:t>2*CAN</a:t>
            </a:r>
          </a:p>
          <a:p>
            <a:r>
              <a:rPr lang="en-US" altLang="zh-CN" dirty="0"/>
              <a:t>9*Alarm In</a:t>
            </a:r>
          </a:p>
          <a:p>
            <a:r>
              <a:rPr lang="en-US" altLang="zh-CN" dirty="0"/>
              <a:t>2*Alarm Out</a:t>
            </a:r>
          </a:p>
          <a:p>
            <a:r>
              <a:rPr lang="en-US" altLang="zh-CN" dirty="0"/>
              <a:t>G-sensor</a:t>
            </a:r>
            <a:endParaRPr lang="zh-CN" altLang="en-US" dirty="0"/>
          </a:p>
        </p:txBody>
      </p:sp>
      <p:sp>
        <p:nvSpPr>
          <p:cNvPr id="8" name="文本占位符 4">
            <a:extLst>
              <a:ext uri="{FF2B5EF4-FFF2-40B4-BE49-F238E27FC236}">
                <a16:creationId xmlns:a16="http://schemas.microsoft.com/office/drawing/2014/main" id="{45B34D41-FEE7-1D2F-6EFA-DB9FE723ADF1}"/>
              </a:ext>
            </a:extLst>
          </p:cNvPr>
          <p:cNvSpPr txBox="1">
            <a:spLocks/>
          </p:cNvSpPr>
          <p:nvPr/>
        </p:nvSpPr>
        <p:spPr>
          <a:xfrm>
            <a:off x="4214000" y="1876136"/>
            <a:ext cx="1572242" cy="7430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r>
              <a:rPr lang="en-US" altLang="zh-CN" dirty="0"/>
              <a:t>MR9704E</a:t>
            </a:r>
            <a:endParaRPr lang="zh-CN" altLang="en-US" dirty="0"/>
          </a:p>
        </p:txBody>
      </p:sp>
      <p:sp>
        <p:nvSpPr>
          <p:cNvPr id="9" name="内容占位符 5">
            <a:extLst>
              <a:ext uri="{FF2B5EF4-FFF2-40B4-BE49-F238E27FC236}">
                <a16:creationId xmlns:a16="http://schemas.microsoft.com/office/drawing/2014/main" id="{4A8FB8D1-DC7D-6FC8-3B86-B8C92383E409}"/>
              </a:ext>
            </a:extLst>
          </p:cNvPr>
          <p:cNvSpPr txBox="1">
            <a:spLocks/>
          </p:cNvSpPr>
          <p:nvPr/>
        </p:nvSpPr>
        <p:spPr>
          <a:xfrm>
            <a:off x="3946710" y="2651305"/>
            <a:ext cx="2729298" cy="3917258"/>
          </a:xfrm>
          <a:prstGeom prst="rect">
            <a:avLst/>
          </a:prstGeom>
        </p:spPr>
        <p:txBody>
          <a:bodyPr vert="horz" lIns="91440" tIns="45720" rIns="91440" bIns="45720" rtlCol="0">
            <a:normAutofit fontScale="5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altLang="zh-CN" dirty="0"/>
              <a:t>5ch 1080p (4ch+1ch IPC)</a:t>
            </a:r>
          </a:p>
          <a:p>
            <a:r>
              <a:rPr lang="en-US" altLang="zh-CN" dirty="0"/>
              <a:t>1*512G SD+1*2TB HDD/SSD</a:t>
            </a:r>
          </a:p>
          <a:p>
            <a:r>
              <a:rPr lang="en-US" altLang="zh-CN" dirty="0"/>
              <a:t>4G/GPS/WIFI</a:t>
            </a:r>
          </a:p>
          <a:p>
            <a:r>
              <a:rPr lang="en-US" altLang="zh-CN" dirty="0"/>
              <a:t>1*VGA+1*CVBS/AHD</a:t>
            </a:r>
          </a:p>
          <a:p>
            <a:r>
              <a:rPr lang="en-US" altLang="zh-CN" dirty="0"/>
              <a:t>8-36V DC</a:t>
            </a:r>
          </a:p>
          <a:p>
            <a:r>
              <a:rPr lang="en-US" altLang="zh-CN" dirty="0"/>
              <a:t>1*TTL</a:t>
            </a:r>
          </a:p>
          <a:p>
            <a:r>
              <a:rPr lang="en-US" altLang="zh-CN" dirty="0"/>
              <a:t>1*RS232</a:t>
            </a:r>
          </a:p>
          <a:p>
            <a:r>
              <a:rPr lang="en-US" altLang="zh-CN" dirty="0"/>
              <a:t>1*RS485</a:t>
            </a:r>
          </a:p>
          <a:p>
            <a:r>
              <a:rPr lang="en-US" altLang="zh-CN" dirty="0"/>
              <a:t>1* 1-wire</a:t>
            </a:r>
          </a:p>
          <a:p>
            <a:r>
              <a:rPr lang="en-US" altLang="zh-CN" dirty="0"/>
              <a:t>1*CAN</a:t>
            </a:r>
          </a:p>
          <a:p>
            <a:r>
              <a:rPr lang="en-US" altLang="zh-CN" dirty="0"/>
              <a:t>7*Alarm In</a:t>
            </a:r>
          </a:p>
          <a:p>
            <a:r>
              <a:rPr lang="en-US" altLang="zh-CN" dirty="0"/>
              <a:t>2*Alarm Out</a:t>
            </a:r>
          </a:p>
          <a:p>
            <a:r>
              <a:rPr lang="en-US" altLang="zh-CN" dirty="0"/>
              <a:t>G-sensor</a:t>
            </a:r>
          </a:p>
          <a:p>
            <a:endParaRPr lang="zh-CN" altLang="en-US" dirty="0"/>
          </a:p>
        </p:txBody>
      </p:sp>
      <p:sp>
        <p:nvSpPr>
          <p:cNvPr id="10" name="文本占位符 4">
            <a:extLst>
              <a:ext uri="{FF2B5EF4-FFF2-40B4-BE49-F238E27FC236}">
                <a16:creationId xmlns:a16="http://schemas.microsoft.com/office/drawing/2014/main" id="{458C3627-9C6E-7326-54EA-696F07BF7833}"/>
              </a:ext>
            </a:extLst>
          </p:cNvPr>
          <p:cNvSpPr txBox="1">
            <a:spLocks/>
          </p:cNvSpPr>
          <p:nvPr/>
        </p:nvSpPr>
        <p:spPr>
          <a:xfrm>
            <a:off x="7328776" y="1869080"/>
            <a:ext cx="1572242" cy="7430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r>
              <a:rPr lang="en-US" altLang="zh-CN" dirty="0"/>
              <a:t>MR9708E</a:t>
            </a:r>
            <a:endParaRPr lang="zh-CN" altLang="en-US" dirty="0"/>
          </a:p>
        </p:txBody>
      </p:sp>
      <p:sp>
        <p:nvSpPr>
          <p:cNvPr id="11" name="内容占位符 5">
            <a:extLst>
              <a:ext uri="{FF2B5EF4-FFF2-40B4-BE49-F238E27FC236}">
                <a16:creationId xmlns:a16="http://schemas.microsoft.com/office/drawing/2014/main" id="{94F13CBC-8408-2F62-E391-7BC424CE2895}"/>
              </a:ext>
            </a:extLst>
          </p:cNvPr>
          <p:cNvSpPr txBox="1">
            <a:spLocks/>
          </p:cNvSpPr>
          <p:nvPr/>
        </p:nvSpPr>
        <p:spPr>
          <a:xfrm>
            <a:off x="6993436" y="2619229"/>
            <a:ext cx="2722926" cy="3949333"/>
          </a:xfrm>
          <a:prstGeom prst="rect">
            <a:avLst/>
          </a:prstGeom>
        </p:spPr>
        <p:txBody>
          <a:bodyPr vert="horz" lIns="91440" tIns="45720" rIns="91440" bIns="45720" rtlCol="0">
            <a:normAutofit fontScale="5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altLang="zh-CN" dirty="0"/>
              <a:t>10ch 1080p (8ch+2ch IPC)</a:t>
            </a:r>
          </a:p>
          <a:p>
            <a:r>
              <a:rPr lang="en-US" altLang="zh-CN" dirty="0"/>
              <a:t>1*512G SD+1*2TB/4TB HDD/SSD</a:t>
            </a:r>
          </a:p>
          <a:p>
            <a:r>
              <a:rPr lang="en-US" altLang="zh-CN" dirty="0"/>
              <a:t>4G/GPS/WIFI</a:t>
            </a:r>
          </a:p>
          <a:p>
            <a:r>
              <a:rPr lang="en-US" altLang="zh-CN" dirty="0"/>
              <a:t>1*VGA+1*CVBS</a:t>
            </a:r>
          </a:p>
          <a:p>
            <a:r>
              <a:rPr lang="en-US" altLang="zh-CN" dirty="0"/>
              <a:t>8-36V DC</a:t>
            </a:r>
          </a:p>
          <a:p>
            <a:r>
              <a:rPr lang="en-US" altLang="zh-CN" dirty="0"/>
              <a:t>1*TTL</a:t>
            </a:r>
          </a:p>
          <a:p>
            <a:r>
              <a:rPr lang="en-US" altLang="zh-CN" dirty="0"/>
              <a:t>1*RS232</a:t>
            </a:r>
          </a:p>
          <a:p>
            <a:r>
              <a:rPr lang="en-US" altLang="zh-CN" dirty="0"/>
              <a:t>1*RS485</a:t>
            </a:r>
          </a:p>
          <a:p>
            <a:r>
              <a:rPr lang="en-US" altLang="zh-CN" dirty="0"/>
              <a:t>1* 1-wire</a:t>
            </a:r>
          </a:p>
          <a:p>
            <a:r>
              <a:rPr lang="en-US" altLang="zh-CN" dirty="0"/>
              <a:t>1*CAN</a:t>
            </a:r>
          </a:p>
          <a:p>
            <a:r>
              <a:rPr lang="en-US" altLang="zh-CN" dirty="0"/>
              <a:t>7*Alarm In</a:t>
            </a:r>
          </a:p>
          <a:p>
            <a:r>
              <a:rPr lang="en-US" altLang="zh-CN" dirty="0"/>
              <a:t>2*Alarm Out</a:t>
            </a:r>
          </a:p>
          <a:p>
            <a:r>
              <a:rPr lang="en-US" altLang="zh-CN" dirty="0"/>
              <a:t>G-sensor</a:t>
            </a:r>
          </a:p>
          <a:p>
            <a:endParaRPr lang="en-US" altLang="zh-CN" dirty="0"/>
          </a:p>
        </p:txBody>
      </p:sp>
      <p:pic>
        <p:nvPicPr>
          <p:cNvPr id="7" name="图片 6">
            <a:extLst>
              <a:ext uri="{FF2B5EF4-FFF2-40B4-BE49-F238E27FC236}">
                <a16:creationId xmlns:a16="http://schemas.microsoft.com/office/drawing/2014/main" id="{23C9D959-708E-DFBD-D9E7-F4FE5728C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03" y="1921081"/>
            <a:ext cx="1035030" cy="574769"/>
          </a:xfrm>
          <a:prstGeom prst="rect">
            <a:avLst/>
          </a:prstGeom>
        </p:spPr>
      </p:pic>
      <p:pic>
        <p:nvPicPr>
          <p:cNvPr id="12" name="图片 11">
            <a:extLst>
              <a:ext uri="{FF2B5EF4-FFF2-40B4-BE49-F238E27FC236}">
                <a16:creationId xmlns:a16="http://schemas.microsoft.com/office/drawing/2014/main" id="{B0638DC8-171C-AF77-A5B6-C146EE4CAF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181" y="1883644"/>
            <a:ext cx="976175" cy="629962"/>
          </a:xfrm>
          <a:prstGeom prst="rect">
            <a:avLst/>
          </a:prstGeom>
        </p:spPr>
      </p:pic>
      <p:pic>
        <p:nvPicPr>
          <p:cNvPr id="13" name="图片 12">
            <a:extLst>
              <a:ext uri="{FF2B5EF4-FFF2-40B4-BE49-F238E27FC236}">
                <a16:creationId xmlns:a16="http://schemas.microsoft.com/office/drawing/2014/main" id="{7B1F1746-CAC9-2AB8-2476-534D77634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1796" y="1754324"/>
            <a:ext cx="1232215" cy="923614"/>
          </a:xfrm>
          <a:prstGeom prst="rect">
            <a:avLst/>
          </a:prstGeom>
        </p:spPr>
      </p:pic>
      <p:pic>
        <p:nvPicPr>
          <p:cNvPr id="14" name="图片 13">
            <a:extLst>
              <a:ext uri="{FF2B5EF4-FFF2-40B4-BE49-F238E27FC236}">
                <a16:creationId xmlns:a16="http://schemas.microsoft.com/office/drawing/2014/main" id="{7CCDA91E-DAA2-6321-4C4D-ED27CF6270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0138" y="1764752"/>
            <a:ext cx="1218301" cy="913185"/>
          </a:xfrm>
          <a:prstGeom prst="rect">
            <a:avLst/>
          </a:prstGeom>
        </p:spPr>
      </p:pic>
    </p:spTree>
    <p:extLst>
      <p:ext uri="{BB962C8B-B14F-4D97-AF65-F5344CB8AC3E}">
        <p14:creationId xmlns:p14="http://schemas.microsoft.com/office/powerpoint/2010/main" val="26919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A244C-6CB5-AA61-D8C2-DFA7FB3DC5D6}"/>
              </a:ext>
            </a:extLst>
          </p:cNvPr>
          <p:cNvSpPr>
            <a:spLocks noGrp="1"/>
          </p:cNvSpPr>
          <p:nvPr>
            <p:ph type="title"/>
          </p:nvPr>
        </p:nvSpPr>
        <p:spPr/>
        <p:txBody>
          <a:bodyPr/>
          <a:lstStyle/>
          <a:p>
            <a:r>
              <a:rPr lang="en-US" altLang="zh-CN" dirty="0"/>
              <a:t>Ai VERSION MDVR</a:t>
            </a:r>
            <a:endParaRPr lang="zh-CN" altLang="en-US" dirty="0"/>
          </a:p>
        </p:txBody>
      </p:sp>
      <p:sp>
        <p:nvSpPr>
          <p:cNvPr id="3" name="文本占位符 2">
            <a:extLst>
              <a:ext uri="{FF2B5EF4-FFF2-40B4-BE49-F238E27FC236}">
                <a16:creationId xmlns:a16="http://schemas.microsoft.com/office/drawing/2014/main" id="{CDD85E79-09F3-0CF2-D73B-69754C658950}"/>
              </a:ext>
            </a:extLst>
          </p:cNvPr>
          <p:cNvSpPr>
            <a:spLocks noGrp="1"/>
          </p:cNvSpPr>
          <p:nvPr>
            <p:ph type="body" idx="1"/>
          </p:nvPr>
        </p:nvSpPr>
        <p:spPr>
          <a:xfrm>
            <a:off x="1462911" y="1851640"/>
            <a:ext cx="1774397" cy="743094"/>
          </a:xfrm>
        </p:spPr>
        <p:txBody>
          <a:bodyPr/>
          <a:lstStyle/>
          <a:p>
            <a:r>
              <a:rPr lang="en-US" altLang="zh-CN" dirty="0"/>
              <a:t>MA9504E/ED</a:t>
            </a:r>
            <a:endParaRPr lang="zh-CN" altLang="en-US" dirty="0"/>
          </a:p>
        </p:txBody>
      </p:sp>
      <p:sp>
        <p:nvSpPr>
          <p:cNvPr id="4" name="内容占位符 3">
            <a:extLst>
              <a:ext uri="{FF2B5EF4-FFF2-40B4-BE49-F238E27FC236}">
                <a16:creationId xmlns:a16="http://schemas.microsoft.com/office/drawing/2014/main" id="{F9234459-6D65-DE65-2C02-2D6AB3187D7E}"/>
              </a:ext>
            </a:extLst>
          </p:cNvPr>
          <p:cNvSpPr>
            <a:spLocks noGrp="1"/>
          </p:cNvSpPr>
          <p:nvPr>
            <p:ph sz="half" idx="2"/>
          </p:nvPr>
        </p:nvSpPr>
        <p:spPr>
          <a:xfrm>
            <a:off x="1065326" y="2553752"/>
            <a:ext cx="2578670" cy="4304248"/>
          </a:xfrm>
        </p:spPr>
        <p:txBody>
          <a:bodyPr>
            <a:normAutofit fontScale="55000" lnSpcReduction="20000"/>
          </a:bodyPr>
          <a:lstStyle/>
          <a:p>
            <a:r>
              <a:rPr lang="en-US" altLang="zh-CN" dirty="0"/>
              <a:t>5ch 1080p(4ch+1ch IPC)</a:t>
            </a:r>
          </a:p>
          <a:p>
            <a:r>
              <a:rPr lang="en-US" altLang="zh-CN" dirty="0"/>
              <a:t>1/2*512G SD</a:t>
            </a:r>
          </a:p>
          <a:p>
            <a:r>
              <a:rPr lang="en-US" altLang="zh-CN" dirty="0"/>
              <a:t>4G/GPS/WIFI</a:t>
            </a:r>
          </a:p>
          <a:p>
            <a:r>
              <a:rPr lang="en-US" altLang="zh-CN" dirty="0"/>
              <a:t>1*VGA+1*CVBS</a:t>
            </a:r>
          </a:p>
          <a:p>
            <a:r>
              <a:rPr lang="en-US" altLang="zh-CN" dirty="0"/>
              <a:t>8-36V DC</a:t>
            </a:r>
          </a:p>
          <a:p>
            <a:r>
              <a:rPr lang="en-US" altLang="zh-CN" dirty="0"/>
              <a:t>1*TTL</a:t>
            </a:r>
          </a:p>
          <a:p>
            <a:r>
              <a:rPr lang="en-US" altLang="zh-CN" dirty="0"/>
              <a:t>1*RS232</a:t>
            </a:r>
          </a:p>
          <a:p>
            <a:r>
              <a:rPr lang="en-US" altLang="zh-CN" dirty="0"/>
              <a:t>1*RS485</a:t>
            </a:r>
          </a:p>
          <a:p>
            <a:r>
              <a:rPr lang="en-US" altLang="zh-CN" dirty="0"/>
              <a:t>1* 1-wire</a:t>
            </a:r>
          </a:p>
          <a:p>
            <a:r>
              <a:rPr lang="en-US" altLang="zh-CN" dirty="0"/>
              <a:t>1*CAN</a:t>
            </a:r>
          </a:p>
          <a:p>
            <a:r>
              <a:rPr lang="en-US" altLang="zh-CN" dirty="0"/>
              <a:t>7*Alarm In</a:t>
            </a:r>
          </a:p>
          <a:p>
            <a:r>
              <a:rPr lang="en-US" altLang="zh-CN" dirty="0"/>
              <a:t>2*Alarm Out</a:t>
            </a:r>
          </a:p>
          <a:p>
            <a:r>
              <a:rPr lang="en-US" altLang="zh-CN" dirty="0"/>
              <a:t>G-sensor</a:t>
            </a:r>
          </a:p>
          <a:p>
            <a:r>
              <a:rPr lang="en-US" altLang="zh-CN" dirty="0"/>
              <a:t>ADAS/DSM/BSD</a:t>
            </a:r>
            <a:endParaRPr lang="zh-CN" altLang="en-US" dirty="0"/>
          </a:p>
        </p:txBody>
      </p:sp>
      <p:sp>
        <p:nvSpPr>
          <p:cNvPr id="8" name="文本占位符 4">
            <a:extLst>
              <a:ext uri="{FF2B5EF4-FFF2-40B4-BE49-F238E27FC236}">
                <a16:creationId xmlns:a16="http://schemas.microsoft.com/office/drawing/2014/main" id="{45B34D41-FEE7-1D2F-6EFA-DB9FE723ADF1}"/>
              </a:ext>
            </a:extLst>
          </p:cNvPr>
          <p:cNvSpPr txBox="1">
            <a:spLocks/>
          </p:cNvSpPr>
          <p:nvPr/>
        </p:nvSpPr>
        <p:spPr>
          <a:xfrm>
            <a:off x="4365740" y="1847847"/>
            <a:ext cx="1572242" cy="7430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r>
              <a:rPr lang="en-US" altLang="zh-CN" dirty="0"/>
              <a:t>MA9704E</a:t>
            </a:r>
            <a:endParaRPr lang="zh-CN" altLang="en-US" dirty="0"/>
          </a:p>
        </p:txBody>
      </p:sp>
      <p:sp>
        <p:nvSpPr>
          <p:cNvPr id="9" name="内容占位符 5">
            <a:extLst>
              <a:ext uri="{FF2B5EF4-FFF2-40B4-BE49-F238E27FC236}">
                <a16:creationId xmlns:a16="http://schemas.microsoft.com/office/drawing/2014/main" id="{4A8FB8D1-DC7D-6FC8-3B86-B8C92383E409}"/>
              </a:ext>
            </a:extLst>
          </p:cNvPr>
          <p:cNvSpPr txBox="1">
            <a:spLocks/>
          </p:cNvSpPr>
          <p:nvPr/>
        </p:nvSpPr>
        <p:spPr>
          <a:xfrm>
            <a:off x="3766097" y="2541858"/>
            <a:ext cx="2930986" cy="4304247"/>
          </a:xfrm>
          <a:prstGeom prst="rect">
            <a:avLst/>
          </a:prstGeom>
        </p:spPr>
        <p:txBody>
          <a:bodyPr vert="horz" lIns="91440" tIns="45720" rIns="91440" bIns="45720" rtlCol="0">
            <a:normAutofit fontScale="5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altLang="zh-CN" dirty="0"/>
              <a:t>5ch 1080p(4ch+1ch IPC)</a:t>
            </a:r>
          </a:p>
          <a:p>
            <a:r>
              <a:rPr lang="en-US" altLang="zh-CN" dirty="0"/>
              <a:t>1*512G SD+1*2TB HDD/SSD</a:t>
            </a:r>
          </a:p>
          <a:p>
            <a:r>
              <a:rPr lang="en-US" altLang="zh-CN" dirty="0"/>
              <a:t>4G/GPS/WIFI</a:t>
            </a:r>
          </a:p>
          <a:p>
            <a:r>
              <a:rPr lang="en-US" altLang="zh-CN" dirty="0"/>
              <a:t>1*VGA+1*CVBS/AHD</a:t>
            </a:r>
          </a:p>
          <a:p>
            <a:r>
              <a:rPr lang="en-US" altLang="zh-CN" dirty="0"/>
              <a:t>8-36V DC</a:t>
            </a:r>
          </a:p>
          <a:p>
            <a:r>
              <a:rPr lang="en-US" altLang="zh-CN" dirty="0"/>
              <a:t>1*TTL</a:t>
            </a:r>
          </a:p>
          <a:p>
            <a:r>
              <a:rPr lang="en-US" altLang="zh-CN" dirty="0"/>
              <a:t>1*RS232</a:t>
            </a:r>
          </a:p>
          <a:p>
            <a:r>
              <a:rPr lang="en-US" altLang="zh-CN" dirty="0"/>
              <a:t>1*RS485</a:t>
            </a:r>
          </a:p>
          <a:p>
            <a:r>
              <a:rPr lang="en-US" altLang="zh-CN" dirty="0"/>
              <a:t>1* 1-wire</a:t>
            </a:r>
          </a:p>
          <a:p>
            <a:r>
              <a:rPr lang="en-US" altLang="zh-CN" dirty="0"/>
              <a:t>1*CAN</a:t>
            </a:r>
          </a:p>
          <a:p>
            <a:r>
              <a:rPr lang="en-US" altLang="zh-CN" dirty="0"/>
              <a:t>7*Alarm In</a:t>
            </a:r>
          </a:p>
          <a:p>
            <a:r>
              <a:rPr lang="en-US" altLang="zh-CN" dirty="0"/>
              <a:t>2*Alarm Out</a:t>
            </a:r>
          </a:p>
          <a:p>
            <a:r>
              <a:rPr lang="en-US" altLang="zh-CN" dirty="0"/>
              <a:t>G-sensor</a:t>
            </a:r>
          </a:p>
          <a:p>
            <a:r>
              <a:rPr lang="en-US" altLang="zh-CN" dirty="0"/>
              <a:t>ADAS/DSM/BSD</a:t>
            </a:r>
            <a:endParaRPr lang="zh-CN" altLang="en-US" dirty="0"/>
          </a:p>
        </p:txBody>
      </p:sp>
      <p:sp>
        <p:nvSpPr>
          <p:cNvPr id="10" name="文本占位符 4">
            <a:extLst>
              <a:ext uri="{FF2B5EF4-FFF2-40B4-BE49-F238E27FC236}">
                <a16:creationId xmlns:a16="http://schemas.microsoft.com/office/drawing/2014/main" id="{458C3627-9C6E-7326-54EA-696F07BF7833}"/>
              </a:ext>
            </a:extLst>
          </p:cNvPr>
          <p:cNvSpPr txBox="1">
            <a:spLocks/>
          </p:cNvSpPr>
          <p:nvPr/>
        </p:nvSpPr>
        <p:spPr>
          <a:xfrm>
            <a:off x="7321617" y="1835360"/>
            <a:ext cx="1572242" cy="7430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r>
              <a:rPr lang="en-US" altLang="zh-CN" dirty="0"/>
              <a:t>MA9708E</a:t>
            </a:r>
            <a:endParaRPr lang="zh-CN" altLang="en-US" dirty="0"/>
          </a:p>
        </p:txBody>
      </p:sp>
      <p:sp>
        <p:nvSpPr>
          <p:cNvPr id="11" name="内容占位符 5">
            <a:extLst>
              <a:ext uri="{FF2B5EF4-FFF2-40B4-BE49-F238E27FC236}">
                <a16:creationId xmlns:a16="http://schemas.microsoft.com/office/drawing/2014/main" id="{94F13CBC-8408-2F62-E391-7BC424CE2895}"/>
              </a:ext>
            </a:extLst>
          </p:cNvPr>
          <p:cNvSpPr txBox="1">
            <a:spLocks/>
          </p:cNvSpPr>
          <p:nvPr/>
        </p:nvSpPr>
        <p:spPr>
          <a:xfrm>
            <a:off x="6522779" y="2541859"/>
            <a:ext cx="3039121" cy="4304246"/>
          </a:xfrm>
          <a:prstGeom prst="rect">
            <a:avLst/>
          </a:prstGeom>
        </p:spPr>
        <p:txBody>
          <a:bodyPr vert="horz" lIns="91440" tIns="45720" rIns="91440" bIns="45720" rtlCol="0">
            <a:normAutofit fontScale="5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altLang="zh-CN" dirty="0"/>
              <a:t>10ch 1080p(8ch+2ch IPC)</a:t>
            </a:r>
          </a:p>
          <a:p>
            <a:r>
              <a:rPr lang="en-US" altLang="zh-CN" dirty="0"/>
              <a:t>1*512G SD+1*2TB/4TB HDD/SSD</a:t>
            </a:r>
          </a:p>
          <a:p>
            <a:r>
              <a:rPr lang="en-US" altLang="zh-CN" dirty="0"/>
              <a:t>4G/GPS/WIFI</a:t>
            </a:r>
          </a:p>
          <a:p>
            <a:r>
              <a:rPr lang="en-US" altLang="zh-CN" dirty="0"/>
              <a:t>1*VGA+1*CVBS</a:t>
            </a:r>
          </a:p>
          <a:p>
            <a:r>
              <a:rPr lang="en-US" altLang="zh-CN" dirty="0"/>
              <a:t>8-36V DC</a:t>
            </a:r>
          </a:p>
          <a:p>
            <a:r>
              <a:rPr lang="en-US" altLang="zh-CN" dirty="0"/>
              <a:t>1*TTL</a:t>
            </a:r>
          </a:p>
          <a:p>
            <a:r>
              <a:rPr lang="en-US" altLang="zh-CN" dirty="0"/>
              <a:t>1*RS232</a:t>
            </a:r>
          </a:p>
          <a:p>
            <a:r>
              <a:rPr lang="en-US" altLang="zh-CN" dirty="0"/>
              <a:t>1*RS485</a:t>
            </a:r>
          </a:p>
          <a:p>
            <a:r>
              <a:rPr lang="en-US" altLang="zh-CN" dirty="0"/>
              <a:t>1* 1-wire</a:t>
            </a:r>
          </a:p>
          <a:p>
            <a:r>
              <a:rPr lang="en-US" altLang="zh-CN" dirty="0"/>
              <a:t>1*CAN</a:t>
            </a:r>
          </a:p>
          <a:p>
            <a:r>
              <a:rPr lang="en-US" altLang="zh-CN" dirty="0"/>
              <a:t>7*Alarm In</a:t>
            </a:r>
          </a:p>
          <a:p>
            <a:r>
              <a:rPr lang="en-US" altLang="zh-CN" dirty="0"/>
              <a:t>2*Alarm Out</a:t>
            </a:r>
          </a:p>
          <a:p>
            <a:r>
              <a:rPr lang="en-US" altLang="zh-CN" dirty="0"/>
              <a:t>G-sensor</a:t>
            </a:r>
          </a:p>
          <a:p>
            <a:r>
              <a:rPr lang="en-US" altLang="zh-CN" dirty="0"/>
              <a:t>ADAS/DSM/BSD</a:t>
            </a:r>
            <a:endParaRPr lang="zh-CN" altLang="en-US" dirty="0"/>
          </a:p>
        </p:txBody>
      </p:sp>
      <p:sp>
        <p:nvSpPr>
          <p:cNvPr id="17" name="内容占位符 5">
            <a:extLst>
              <a:ext uri="{FF2B5EF4-FFF2-40B4-BE49-F238E27FC236}">
                <a16:creationId xmlns:a16="http://schemas.microsoft.com/office/drawing/2014/main" id="{A413D5C8-46DC-C20E-67C3-71D3AB0BAC1D}"/>
              </a:ext>
            </a:extLst>
          </p:cNvPr>
          <p:cNvSpPr>
            <a:spLocks noGrp="1"/>
          </p:cNvSpPr>
          <p:nvPr>
            <p:ph sz="quarter" idx="4"/>
          </p:nvPr>
        </p:nvSpPr>
        <p:spPr>
          <a:xfrm>
            <a:off x="9450030" y="2541858"/>
            <a:ext cx="3026057" cy="4304246"/>
          </a:xfrm>
        </p:spPr>
        <p:txBody>
          <a:bodyPr>
            <a:normAutofit fontScale="55000" lnSpcReduction="20000"/>
          </a:bodyPr>
          <a:lstStyle/>
          <a:p>
            <a:r>
              <a:rPr lang="en-US" altLang="zh-CN" dirty="0"/>
              <a:t>16ch 1080p (16ch+1ch IPC)</a:t>
            </a:r>
          </a:p>
          <a:p>
            <a:r>
              <a:rPr lang="en-US" altLang="zh-CN" dirty="0"/>
              <a:t>1*512G SD + 1*4TB HDD/SSD</a:t>
            </a:r>
          </a:p>
          <a:p>
            <a:r>
              <a:rPr lang="en-US" altLang="zh-CN" dirty="0"/>
              <a:t>4G/GPS/WIFI (5G &amp; WIFI6 optional)</a:t>
            </a:r>
          </a:p>
          <a:p>
            <a:r>
              <a:rPr lang="en-US" altLang="zh-CN" dirty="0"/>
              <a:t>1*VGA+1*CVBS/AHD</a:t>
            </a:r>
          </a:p>
          <a:p>
            <a:r>
              <a:rPr lang="en-US" altLang="zh-CN" dirty="0"/>
              <a:t>8-36V DC</a:t>
            </a:r>
          </a:p>
          <a:p>
            <a:r>
              <a:rPr lang="en-US" altLang="zh-CN" dirty="0"/>
              <a:t>1*TTL</a:t>
            </a:r>
          </a:p>
          <a:p>
            <a:r>
              <a:rPr lang="en-US" altLang="zh-CN" dirty="0"/>
              <a:t>1*RS232</a:t>
            </a:r>
          </a:p>
          <a:p>
            <a:r>
              <a:rPr lang="en-US" altLang="zh-CN" dirty="0"/>
              <a:t>1*RS485</a:t>
            </a:r>
          </a:p>
          <a:p>
            <a:r>
              <a:rPr lang="en-US" altLang="zh-CN" dirty="0"/>
              <a:t>1*1-wire</a:t>
            </a:r>
          </a:p>
          <a:p>
            <a:r>
              <a:rPr lang="en-US" altLang="zh-CN" dirty="0"/>
              <a:t>2*CAN</a:t>
            </a:r>
          </a:p>
          <a:p>
            <a:r>
              <a:rPr lang="en-US" altLang="zh-CN" dirty="0"/>
              <a:t>9*Alarm In</a:t>
            </a:r>
          </a:p>
          <a:p>
            <a:r>
              <a:rPr lang="en-US" altLang="zh-CN" dirty="0"/>
              <a:t>2*Alarm Out</a:t>
            </a:r>
          </a:p>
          <a:p>
            <a:r>
              <a:rPr lang="en-US" altLang="zh-CN" dirty="0"/>
              <a:t>G-sensor</a:t>
            </a:r>
          </a:p>
          <a:p>
            <a:r>
              <a:rPr lang="en-US" altLang="zh-CN" dirty="0"/>
              <a:t>ADAS/DSM/BSD</a:t>
            </a:r>
            <a:endParaRPr lang="zh-CN" altLang="en-US" dirty="0"/>
          </a:p>
        </p:txBody>
      </p:sp>
      <p:sp>
        <p:nvSpPr>
          <p:cNvPr id="18" name="文本占位符 4">
            <a:extLst>
              <a:ext uri="{FF2B5EF4-FFF2-40B4-BE49-F238E27FC236}">
                <a16:creationId xmlns:a16="http://schemas.microsoft.com/office/drawing/2014/main" id="{2C9CAAEB-3022-4153-4224-30D4C6DB03D4}"/>
              </a:ext>
            </a:extLst>
          </p:cNvPr>
          <p:cNvSpPr txBox="1">
            <a:spLocks/>
          </p:cNvSpPr>
          <p:nvPr/>
        </p:nvSpPr>
        <p:spPr>
          <a:xfrm>
            <a:off x="10315723" y="1863285"/>
            <a:ext cx="1572242" cy="7430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r>
              <a:rPr lang="en-US" altLang="zh-CN" dirty="0"/>
              <a:t>MA9716E</a:t>
            </a:r>
            <a:endParaRPr lang="zh-CN" altLang="en-US" dirty="0"/>
          </a:p>
        </p:txBody>
      </p:sp>
      <p:pic>
        <p:nvPicPr>
          <p:cNvPr id="5" name="图片 4">
            <a:extLst>
              <a:ext uri="{FF2B5EF4-FFF2-40B4-BE49-F238E27FC236}">
                <a16:creationId xmlns:a16="http://schemas.microsoft.com/office/drawing/2014/main" id="{0A109552-3109-929F-E893-B2742AC6F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67" y="1921081"/>
            <a:ext cx="1000851" cy="555789"/>
          </a:xfrm>
          <a:prstGeom prst="rect">
            <a:avLst/>
          </a:prstGeom>
        </p:spPr>
      </p:pic>
      <p:pic>
        <p:nvPicPr>
          <p:cNvPr id="6" name="图片 5">
            <a:extLst>
              <a:ext uri="{FF2B5EF4-FFF2-40B4-BE49-F238E27FC236}">
                <a16:creationId xmlns:a16="http://schemas.microsoft.com/office/drawing/2014/main" id="{66D94F33-D0C9-4693-EE36-DD84BF20B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9494" y="1892522"/>
            <a:ext cx="946764" cy="610982"/>
          </a:xfrm>
          <a:prstGeom prst="rect">
            <a:avLst/>
          </a:prstGeom>
        </p:spPr>
      </p:pic>
      <p:pic>
        <p:nvPicPr>
          <p:cNvPr id="7" name="图片 6">
            <a:extLst>
              <a:ext uri="{FF2B5EF4-FFF2-40B4-BE49-F238E27FC236}">
                <a16:creationId xmlns:a16="http://schemas.microsoft.com/office/drawing/2014/main" id="{5F3CA748-515E-3B09-CEAE-8CC4B8B3D9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0573" y="1763202"/>
            <a:ext cx="1161813" cy="870844"/>
          </a:xfrm>
          <a:prstGeom prst="rect">
            <a:avLst/>
          </a:prstGeom>
        </p:spPr>
      </p:pic>
      <p:pic>
        <p:nvPicPr>
          <p:cNvPr id="12" name="图片 11">
            <a:extLst>
              <a:ext uri="{FF2B5EF4-FFF2-40B4-BE49-F238E27FC236}">
                <a16:creationId xmlns:a16="http://schemas.microsoft.com/office/drawing/2014/main" id="{11008837-1792-2AAF-1036-3B91BAC2F7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2285" y="1764752"/>
            <a:ext cx="1161814" cy="870845"/>
          </a:xfrm>
          <a:prstGeom prst="rect">
            <a:avLst/>
          </a:prstGeom>
        </p:spPr>
      </p:pic>
    </p:spTree>
    <p:extLst>
      <p:ext uri="{BB962C8B-B14F-4D97-AF65-F5344CB8AC3E}">
        <p14:creationId xmlns:p14="http://schemas.microsoft.com/office/powerpoint/2010/main" val="2640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A244C-6CB5-AA61-D8C2-DFA7FB3DC5D6}"/>
              </a:ext>
            </a:extLst>
          </p:cNvPr>
          <p:cNvSpPr>
            <a:spLocks noGrp="1"/>
          </p:cNvSpPr>
          <p:nvPr>
            <p:ph type="title"/>
          </p:nvPr>
        </p:nvSpPr>
        <p:spPr/>
        <p:txBody>
          <a:bodyPr/>
          <a:lstStyle/>
          <a:p>
            <a:r>
              <a:rPr lang="en-US" altLang="zh-CN" dirty="0"/>
              <a:t>Pro VERSION MDVR</a:t>
            </a:r>
            <a:endParaRPr lang="zh-CN" altLang="en-US" dirty="0"/>
          </a:p>
        </p:txBody>
      </p:sp>
      <p:sp>
        <p:nvSpPr>
          <p:cNvPr id="3" name="文本占位符 2">
            <a:extLst>
              <a:ext uri="{FF2B5EF4-FFF2-40B4-BE49-F238E27FC236}">
                <a16:creationId xmlns:a16="http://schemas.microsoft.com/office/drawing/2014/main" id="{CDD85E79-09F3-0CF2-D73B-69754C658950}"/>
              </a:ext>
            </a:extLst>
          </p:cNvPr>
          <p:cNvSpPr>
            <a:spLocks noGrp="1"/>
          </p:cNvSpPr>
          <p:nvPr>
            <p:ph type="body" idx="1"/>
          </p:nvPr>
        </p:nvSpPr>
        <p:spPr>
          <a:xfrm>
            <a:off x="1207008" y="1913470"/>
            <a:ext cx="1669357" cy="743094"/>
          </a:xfrm>
        </p:spPr>
        <p:txBody>
          <a:bodyPr/>
          <a:lstStyle/>
          <a:p>
            <a:r>
              <a:rPr lang="en-US" altLang="zh-CN" dirty="0"/>
              <a:t>MR9708P</a:t>
            </a:r>
            <a:endParaRPr lang="zh-CN" altLang="en-US" dirty="0"/>
          </a:p>
        </p:txBody>
      </p:sp>
      <p:sp>
        <p:nvSpPr>
          <p:cNvPr id="4" name="内容占位符 3">
            <a:extLst>
              <a:ext uri="{FF2B5EF4-FFF2-40B4-BE49-F238E27FC236}">
                <a16:creationId xmlns:a16="http://schemas.microsoft.com/office/drawing/2014/main" id="{F9234459-6D65-DE65-2C02-2D6AB3187D7E}"/>
              </a:ext>
            </a:extLst>
          </p:cNvPr>
          <p:cNvSpPr>
            <a:spLocks noGrp="1"/>
          </p:cNvSpPr>
          <p:nvPr>
            <p:ph sz="half" idx="2"/>
          </p:nvPr>
        </p:nvSpPr>
        <p:spPr>
          <a:xfrm>
            <a:off x="1085835" y="2656566"/>
            <a:ext cx="3326367" cy="4201434"/>
          </a:xfrm>
        </p:spPr>
        <p:txBody>
          <a:bodyPr>
            <a:normAutofit fontScale="62500" lnSpcReduction="20000"/>
          </a:bodyPr>
          <a:lstStyle/>
          <a:p>
            <a:r>
              <a:rPr lang="en-US" altLang="zh-CN" dirty="0"/>
              <a:t>12ch 1080p (8ch+4ch IPC)</a:t>
            </a:r>
          </a:p>
          <a:p>
            <a:r>
              <a:rPr lang="en-US" altLang="zh-CN" dirty="0"/>
              <a:t>1*512G SD + 1*4TB HDD/SSD</a:t>
            </a:r>
          </a:p>
          <a:p>
            <a:r>
              <a:rPr lang="en-US" altLang="zh-CN" dirty="0"/>
              <a:t>4G/GPS/WIFI (5G &amp; WIFI6 optional)</a:t>
            </a:r>
          </a:p>
          <a:p>
            <a:r>
              <a:rPr lang="en-US" altLang="zh-CN" dirty="0"/>
              <a:t>1*VGA+1*CVBS</a:t>
            </a:r>
          </a:p>
          <a:p>
            <a:r>
              <a:rPr lang="en-US" altLang="zh-CN" dirty="0"/>
              <a:t>8-36V DC</a:t>
            </a:r>
          </a:p>
          <a:p>
            <a:r>
              <a:rPr lang="en-US" altLang="zh-CN" dirty="0"/>
              <a:t>1*TTL</a:t>
            </a:r>
          </a:p>
          <a:p>
            <a:r>
              <a:rPr lang="en-US" altLang="zh-CN" dirty="0"/>
              <a:t>1*RS232</a:t>
            </a:r>
          </a:p>
          <a:p>
            <a:r>
              <a:rPr lang="en-US" altLang="zh-CN" dirty="0"/>
              <a:t>1*RS485</a:t>
            </a:r>
          </a:p>
          <a:p>
            <a:r>
              <a:rPr lang="en-US" altLang="zh-CN" dirty="0"/>
              <a:t>1*1-wire</a:t>
            </a:r>
          </a:p>
          <a:p>
            <a:r>
              <a:rPr lang="en-US" altLang="zh-CN" dirty="0"/>
              <a:t>2*CAN</a:t>
            </a:r>
          </a:p>
          <a:p>
            <a:r>
              <a:rPr lang="en-US" altLang="zh-CN" dirty="0"/>
              <a:t>7*Alarm In</a:t>
            </a:r>
          </a:p>
          <a:p>
            <a:r>
              <a:rPr lang="en-US" altLang="zh-CN" dirty="0"/>
              <a:t>2*Alarm Out</a:t>
            </a:r>
          </a:p>
          <a:p>
            <a:r>
              <a:rPr lang="en-US" altLang="zh-CN" dirty="0"/>
              <a:t>G-sensor</a:t>
            </a:r>
            <a:endParaRPr lang="zh-CN" altLang="en-US" dirty="0"/>
          </a:p>
        </p:txBody>
      </p:sp>
    </p:spTree>
    <p:extLst>
      <p:ext uri="{BB962C8B-B14F-4D97-AF65-F5344CB8AC3E}">
        <p14:creationId xmlns:p14="http://schemas.microsoft.com/office/powerpoint/2010/main" val="251381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A244C-6CB5-AA61-D8C2-DFA7FB3DC5D6}"/>
              </a:ext>
            </a:extLst>
          </p:cNvPr>
          <p:cNvSpPr>
            <a:spLocks noGrp="1"/>
          </p:cNvSpPr>
          <p:nvPr>
            <p:ph type="title"/>
          </p:nvPr>
        </p:nvSpPr>
        <p:spPr/>
        <p:txBody>
          <a:bodyPr/>
          <a:lstStyle/>
          <a:p>
            <a:r>
              <a:rPr lang="en-US" altLang="zh-CN" dirty="0"/>
              <a:t>Dashcam</a:t>
            </a:r>
            <a:endParaRPr lang="zh-CN" altLang="en-US" dirty="0"/>
          </a:p>
        </p:txBody>
      </p:sp>
      <p:sp>
        <p:nvSpPr>
          <p:cNvPr id="3" name="文本占位符 2">
            <a:extLst>
              <a:ext uri="{FF2B5EF4-FFF2-40B4-BE49-F238E27FC236}">
                <a16:creationId xmlns:a16="http://schemas.microsoft.com/office/drawing/2014/main" id="{CDD85E79-09F3-0CF2-D73B-69754C658950}"/>
              </a:ext>
            </a:extLst>
          </p:cNvPr>
          <p:cNvSpPr>
            <a:spLocks noGrp="1"/>
          </p:cNvSpPr>
          <p:nvPr>
            <p:ph type="body" idx="1"/>
          </p:nvPr>
        </p:nvSpPr>
        <p:spPr>
          <a:xfrm>
            <a:off x="1207008" y="1913470"/>
            <a:ext cx="1669357" cy="743094"/>
          </a:xfrm>
        </p:spPr>
        <p:txBody>
          <a:bodyPr/>
          <a:lstStyle/>
          <a:p>
            <a:r>
              <a:rPr lang="en-US" altLang="zh-CN" dirty="0"/>
              <a:t>MT95L</a:t>
            </a:r>
            <a:endParaRPr lang="zh-CN" altLang="en-US" dirty="0"/>
          </a:p>
        </p:txBody>
      </p:sp>
      <p:sp>
        <p:nvSpPr>
          <p:cNvPr id="4" name="内容占位符 3">
            <a:extLst>
              <a:ext uri="{FF2B5EF4-FFF2-40B4-BE49-F238E27FC236}">
                <a16:creationId xmlns:a16="http://schemas.microsoft.com/office/drawing/2014/main" id="{F9234459-6D65-DE65-2C02-2D6AB3187D7E}"/>
              </a:ext>
            </a:extLst>
          </p:cNvPr>
          <p:cNvSpPr>
            <a:spLocks noGrp="1"/>
          </p:cNvSpPr>
          <p:nvPr>
            <p:ph sz="half" idx="2"/>
          </p:nvPr>
        </p:nvSpPr>
        <p:spPr>
          <a:xfrm>
            <a:off x="1085835" y="2718712"/>
            <a:ext cx="2713807" cy="3566160"/>
          </a:xfrm>
        </p:spPr>
        <p:txBody>
          <a:bodyPr>
            <a:normAutofit/>
          </a:bodyPr>
          <a:lstStyle/>
          <a:p>
            <a:r>
              <a:rPr lang="en-US" altLang="zh-CN" sz="1200" dirty="0"/>
              <a:t>2ch 1080p</a:t>
            </a:r>
          </a:p>
          <a:p>
            <a:r>
              <a:rPr lang="en-US" altLang="zh-CN" sz="1200" dirty="0"/>
              <a:t>1*512G TF</a:t>
            </a:r>
          </a:p>
          <a:p>
            <a:r>
              <a:rPr lang="en-US" altLang="zh-CN" sz="1200" dirty="0"/>
              <a:t>4G GPS WIFI</a:t>
            </a:r>
          </a:p>
          <a:p>
            <a:r>
              <a:rPr lang="en-US" altLang="zh-CN" sz="1200" dirty="0"/>
              <a:t>Mic &amp; Horns</a:t>
            </a:r>
          </a:p>
          <a:p>
            <a:r>
              <a:rPr lang="en-US" altLang="zh-CN" sz="1200" dirty="0"/>
              <a:t>8-36V  DC</a:t>
            </a:r>
          </a:p>
          <a:p>
            <a:r>
              <a:rPr lang="en-US" altLang="zh-CN" sz="1200" dirty="0"/>
              <a:t>1*Alarm In</a:t>
            </a:r>
          </a:p>
          <a:p>
            <a:r>
              <a:rPr lang="en-US" altLang="zh-CN" sz="1200" dirty="0"/>
              <a:t>1*Panic button</a:t>
            </a:r>
          </a:p>
          <a:p>
            <a:r>
              <a:rPr lang="en-US" altLang="zh-CN" sz="1200" dirty="0"/>
              <a:t>G-sensor</a:t>
            </a:r>
          </a:p>
          <a:p>
            <a:endParaRPr lang="zh-CN" altLang="en-US" dirty="0"/>
          </a:p>
        </p:txBody>
      </p:sp>
      <p:sp>
        <p:nvSpPr>
          <p:cNvPr id="5" name="文本占位符 4">
            <a:extLst>
              <a:ext uri="{FF2B5EF4-FFF2-40B4-BE49-F238E27FC236}">
                <a16:creationId xmlns:a16="http://schemas.microsoft.com/office/drawing/2014/main" id="{A3350064-F1E9-EA5D-E23B-9E42CFBBBF7E}"/>
              </a:ext>
            </a:extLst>
          </p:cNvPr>
          <p:cNvSpPr>
            <a:spLocks noGrp="1"/>
          </p:cNvSpPr>
          <p:nvPr>
            <p:ph type="body" sz="quarter" idx="3"/>
          </p:nvPr>
        </p:nvSpPr>
        <p:spPr>
          <a:xfrm>
            <a:off x="7225526" y="1913470"/>
            <a:ext cx="1572242" cy="743094"/>
          </a:xfrm>
        </p:spPr>
        <p:txBody>
          <a:bodyPr/>
          <a:lstStyle/>
          <a:p>
            <a:r>
              <a:rPr lang="en-US" altLang="zh-CN" dirty="0"/>
              <a:t>MT95C</a:t>
            </a:r>
            <a:endParaRPr lang="zh-CN" altLang="en-US" dirty="0"/>
          </a:p>
        </p:txBody>
      </p:sp>
      <p:sp>
        <p:nvSpPr>
          <p:cNvPr id="9" name="内容占位符 5">
            <a:extLst>
              <a:ext uri="{FF2B5EF4-FFF2-40B4-BE49-F238E27FC236}">
                <a16:creationId xmlns:a16="http://schemas.microsoft.com/office/drawing/2014/main" id="{4A8FB8D1-DC7D-6FC8-3B86-B8C92383E409}"/>
              </a:ext>
            </a:extLst>
          </p:cNvPr>
          <p:cNvSpPr txBox="1">
            <a:spLocks/>
          </p:cNvSpPr>
          <p:nvPr/>
        </p:nvSpPr>
        <p:spPr>
          <a:xfrm>
            <a:off x="6122173" y="2702430"/>
            <a:ext cx="2879784" cy="3566160"/>
          </a:xfrm>
          <a:prstGeom prst="rect">
            <a:avLst/>
          </a:prstGeom>
        </p:spPr>
        <p:txBody>
          <a:bodyPr vert="horz" lIns="91440" tIns="45720" rIns="91440" bIns="45720" rtlCol="0">
            <a:normAutofit fontScale="5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altLang="zh-CN" dirty="0"/>
              <a:t>4ch 720p</a:t>
            </a:r>
          </a:p>
          <a:p>
            <a:r>
              <a:rPr lang="en-US" altLang="zh-CN" dirty="0"/>
              <a:t>With front camera, with DSM function and DSM camera</a:t>
            </a:r>
          </a:p>
          <a:p>
            <a:r>
              <a:rPr lang="en-US" altLang="zh-CN" dirty="0"/>
              <a:t>2*512G TF</a:t>
            </a:r>
          </a:p>
          <a:p>
            <a:r>
              <a:rPr lang="en-US" altLang="zh-CN" dirty="0"/>
              <a:t>4G GPS WIFI</a:t>
            </a:r>
          </a:p>
          <a:p>
            <a:r>
              <a:rPr lang="en-US" altLang="zh-CN" dirty="0"/>
              <a:t>Mic &amp; Horns</a:t>
            </a:r>
          </a:p>
          <a:p>
            <a:r>
              <a:rPr lang="en-US" altLang="zh-CN" dirty="0"/>
              <a:t>8-36V  DC</a:t>
            </a:r>
          </a:p>
          <a:p>
            <a:r>
              <a:rPr lang="en-US" altLang="zh-CN" dirty="0"/>
              <a:t>2*RS232</a:t>
            </a:r>
          </a:p>
          <a:p>
            <a:r>
              <a:rPr lang="en-US" altLang="zh-CN" dirty="0"/>
              <a:t>3*Alarm In</a:t>
            </a:r>
          </a:p>
          <a:p>
            <a:r>
              <a:rPr lang="en-US" altLang="zh-CN" dirty="0"/>
              <a:t>1*Alarm Out</a:t>
            </a:r>
          </a:p>
          <a:p>
            <a:r>
              <a:rPr lang="en-US" altLang="zh-CN" dirty="0"/>
              <a:t>1*Panic button</a:t>
            </a:r>
          </a:p>
          <a:p>
            <a:r>
              <a:rPr lang="en-US" altLang="zh-CN" dirty="0"/>
              <a:t>G-sensor</a:t>
            </a:r>
          </a:p>
          <a:p>
            <a:endParaRPr lang="zh-CN" altLang="en-US" dirty="0"/>
          </a:p>
        </p:txBody>
      </p:sp>
      <p:pic>
        <p:nvPicPr>
          <p:cNvPr id="7" name="图片 6">
            <a:extLst>
              <a:ext uri="{FF2B5EF4-FFF2-40B4-BE49-F238E27FC236}">
                <a16:creationId xmlns:a16="http://schemas.microsoft.com/office/drawing/2014/main" id="{3F28C98C-E2A2-7B2F-A6CD-5B5DD017C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2313" y="2038122"/>
            <a:ext cx="1855326" cy="1236884"/>
          </a:xfrm>
          <a:prstGeom prst="rect">
            <a:avLst/>
          </a:prstGeom>
        </p:spPr>
      </p:pic>
      <p:pic>
        <p:nvPicPr>
          <p:cNvPr id="12" name="图片 11">
            <a:extLst>
              <a:ext uri="{FF2B5EF4-FFF2-40B4-BE49-F238E27FC236}">
                <a16:creationId xmlns:a16="http://schemas.microsoft.com/office/drawing/2014/main" id="{656697DD-D513-42E5-6D8B-F70B62B8F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339" y="2149523"/>
            <a:ext cx="1364210" cy="1236884"/>
          </a:xfrm>
          <a:prstGeom prst="rect">
            <a:avLst/>
          </a:prstGeom>
        </p:spPr>
      </p:pic>
    </p:spTree>
    <p:extLst>
      <p:ext uri="{BB962C8B-B14F-4D97-AF65-F5344CB8AC3E}">
        <p14:creationId xmlns:p14="http://schemas.microsoft.com/office/powerpoint/2010/main" val="377044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A244C-6CB5-AA61-D8C2-DFA7FB3DC5D6}"/>
              </a:ext>
            </a:extLst>
          </p:cNvPr>
          <p:cNvSpPr>
            <a:spLocks noGrp="1"/>
          </p:cNvSpPr>
          <p:nvPr>
            <p:ph type="title"/>
          </p:nvPr>
        </p:nvSpPr>
        <p:spPr/>
        <p:txBody>
          <a:bodyPr/>
          <a:lstStyle/>
          <a:p>
            <a:r>
              <a:rPr lang="en-US" altLang="zh-CN" dirty="0" err="1"/>
              <a:t>cAMERAS</a:t>
            </a:r>
            <a:endParaRPr lang="zh-CN" altLang="en-US" dirty="0"/>
          </a:p>
        </p:txBody>
      </p:sp>
      <p:sp>
        <p:nvSpPr>
          <p:cNvPr id="3" name="文本占位符 2">
            <a:extLst>
              <a:ext uri="{FF2B5EF4-FFF2-40B4-BE49-F238E27FC236}">
                <a16:creationId xmlns:a16="http://schemas.microsoft.com/office/drawing/2014/main" id="{CDD85E79-09F3-0CF2-D73B-69754C658950}"/>
              </a:ext>
            </a:extLst>
          </p:cNvPr>
          <p:cNvSpPr>
            <a:spLocks noGrp="1"/>
          </p:cNvSpPr>
          <p:nvPr>
            <p:ph type="body" idx="4294967295"/>
          </p:nvPr>
        </p:nvSpPr>
        <p:spPr>
          <a:xfrm>
            <a:off x="7794026" y="1835041"/>
            <a:ext cx="1670050" cy="446024"/>
          </a:xfrm>
        </p:spPr>
        <p:txBody>
          <a:bodyPr/>
          <a:lstStyle/>
          <a:p>
            <a:pPr marL="0" indent="0">
              <a:buNone/>
            </a:pPr>
            <a:r>
              <a:rPr lang="en-US" altLang="zh-CN" b="1" dirty="0"/>
              <a:t>720p</a:t>
            </a:r>
            <a:endParaRPr lang="zh-CN" altLang="en-US" b="1" dirty="0"/>
          </a:p>
        </p:txBody>
      </p:sp>
      <p:sp>
        <p:nvSpPr>
          <p:cNvPr id="8" name="文本占位符 4">
            <a:extLst>
              <a:ext uri="{FF2B5EF4-FFF2-40B4-BE49-F238E27FC236}">
                <a16:creationId xmlns:a16="http://schemas.microsoft.com/office/drawing/2014/main" id="{45B34D41-FEE7-1D2F-6EFA-DB9FE723ADF1}"/>
              </a:ext>
            </a:extLst>
          </p:cNvPr>
          <p:cNvSpPr txBox="1">
            <a:spLocks/>
          </p:cNvSpPr>
          <p:nvPr/>
        </p:nvSpPr>
        <p:spPr>
          <a:xfrm>
            <a:off x="9625000" y="1889299"/>
            <a:ext cx="1572242" cy="44602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r>
              <a:rPr lang="en-US" altLang="zh-CN" sz="2200" dirty="0"/>
              <a:t>1080P</a:t>
            </a:r>
            <a:endParaRPr lang="zh-CN" altLang="en-US" sz="2200" dirty="0"/>
          </a:p>
        </p:txBody>
      </p:sp>
      <p:pic>
        <p:nvPicPr>
          <p:cNvPr id="7" name="图片 6">
            <a:extLst>
              <a:ext uri="{FF2B5EF4-FFF2-40B4-BE49-F238E27FC236}">
                <a16:creationId xmlns:a16="http://schemas.microsoft.com/office/drawing/2014/main" id="{7E6B0DAD-117F-A0E6-94E9-6CBA4A25E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068" y="3255772"/>
            <a:ext cx="663211" cy="644622"/>
          </a:xfrm>
          <a:prstGeom prst="rect">
            <a:avLst/>
          </a:prstGeom>
        </p:spPr>
      </p:pic>
      <p:pic>
        <p:nvPicPr>
          <p:cNvPr id="12" name="图片 11">
            <a:extLst>
              <a:ext uri="{FF2B5EF4-FFF2-40B4-BE49-F238E27FC236}">
                <a16:creationId xmlns:a16="http://schemas.microsoft.com/office/drawing/2014/main" id="{D7FB33EC-81FB-94A8-EB4A-B5C7F7F50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71" y="4100118"/>
            <a:ext cx="665226" cy="598501"/>
          </a:xfrm>
          <a:prstGeom prst="rect">
            <a:avLst/>
          </a:prstGeom>
        </p:spPr>
      </p:pic>
      <p:pic>
        <p:nvPicPr>
          <p:cNvPr id="18" name="图片 17">
            <a:extLst>
              <a:ext uri="{FF2B5EF4-FFF2-40B4-BE49-F238E27FC236}">
                <a16:creationId xmlns:a16="http://schemas.microsoft.com/office/drawing/2014/main" id="{98174EDF-5699-75FF-F78C-CE5F2B06B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99" y="4984689"/>
            <a:ext cx="764664" cy="711080"/>
          </a:xfrm>
          <a:prstGeom prst="rect">
            <a:avLst/>
          </a:prstGeom>
        </p:spPr>
      </p:pic>
      <p:pic>
        <p:nvPicPr>
          <p:cNvPr id="20" name="图片 19">
            <a:extLst>
              <a:ext uri="{FF2B5EF4-FFF2-40B4-BE49-F238E27FC236}">
                <a16:creationId xmlns:a16="http://schemas.microsoft.com/office/drawing/2014/main" id="{25EF6E08-93A7-B2ED-99FB-B242465BB6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55" y="6015367"/>
            <a:ext cx="626319" cy="483518"/>
          </a:xfrm>
          <a:prstGeom prst="rect">
            <a:avLst/>
          </a:prstGeom>
        </p:spPr>
      </p:pic>
      <p:sp>
        <p:nvSpPr>
          <p:cNvPr id="23" name="文本框 22">
            <a:extLst>
              <a:ext uri="{FF2B5EF4-FFF2-40B4-BE49-F238E27FC236}">
                <a16:creationId xmlns:a16="http://schemas.microsoft.com/office/drawing/2014/main" id="{3D90AAC3-27F0-FFDB-C281-ED01647720ED}"/>
              </a:ext>
            </a:extLst>
          </p:cNvPr>
          <p:cNvSpPr txBox="1"/>
          <p:nvPr/>
        </p:nvSpPr>
        <p:spPr>
          <a:xfrm>
            <a:off x="7640368" y="3335808"/>
            <a:ext cx="1194558" cy="369332"/>
          </a:xfrm>
          <a:prstGeom prst="rect">
            <a:avLst/>
          </a:prstGeom>
          <a:noFill/>
        </p:spPr>
        <p:txBody>
          <a:bodyPr wrap="none" rtlCol="0">
            <a:spAutoFit/>
          </a:bodyPr>
          <a:lstStyle/>
          <a:p>
            <a:r>
              <a:rPr lang="en-US" altLang="zh-CN" dirty="0"/>
              <a:t>HDC-A010</a:t>
            </a:r>
            <a:endParaRPr lang="zh-CN" altLang="en-US" dirty="0"/>
          </a:p>
        </p:txBody>
      </p:sp>
      <p:sp>
        <p:nvSpPr>
          <p:cNvPr id="25" name="文本框 24">
            <a:extLst>
              <a:ext uri="{FF2B5EF4-FFF2-40B4-BE49-F238E27FC236}">
                <a16:creationId xmlns:a16="http://schemas.microsoft.com/office/drawing/2014/main" id="{A063956E-9075-0164-9A4A-1FA0D3CB4DA4}"/>
              </a:ext>
            </a:extLst>
          </p:cNvPr>
          <p:cNvSpPr txBox="1"/>
          <p:nvPr/>
        </p:nvSpPr>
        <p:spPr>
          <a:xfrm>
            <a:off x="7640368" y="4272280"/>
            <a:ext cx="1180131" cy="369332"/>
          </a:xfrm>
          <a:prstGeom prst="rect">
            <a:avLst/>
          </a:prstGeom>
          <a:noFill/>
        </p:spPr>
        <p:txBody>
          <a:bodyPr wrap="none" rtlCol="0">
            <a:spAutoFit/>
          </a:bodyPr>
          <a:lstStyle/>
          <a:p>
            <a:r>
              <a:rPr lang="en-US" altLang="zh-CN" dirty="0"/>
              <a:t>HDC-A110</a:t>
            </a:r>
            <a:endParaRPr lang="zh-CN" altLang="en-US" dirty="0"/>
          </a:p>
        </p:txBody>
      </p:sp>
      <p:sp>
        <p:nvSpPr>
          <p:cNvPr id="26" name="文本框 25">
            <a:extLst>
              <a:ext uri="{FF2B5EF4-FFF2-40B4-BE49-F238E27FC236}">
                <a16:creationId xmlns:a16="http://schemas.microsoft.com/office/drawing/2014/main" id="{73E3F4A8-5756-DC8D-E4E5-8BB6905115FA}"/>
              </a:ext>
            </a:extLst>
          </p:cNvPr>
          <p:cNvSpPr txBox="1"/>
          <p:nvPr/>
        </p:nvSpPr>
        <p:spPr>
          <a:xfrm>
            <a:off x="7625941" y="5269529"/>
            <a:ext cx="1170513" cy="369332"/>
          </a:xfrm>
          <a:prstGeom prst="rect">
            <a:avLst/>
          </a:prstGeom>
          <a:noFill/>
        </p:spPr>
        <p:txBody>
          <a:bodyPr wrap="none" rtlCol="0">
            <a:spAutoFit/>
          </a:bodyPr>
          <a:lstStyle/>
          <a:p>
            <a:r>
              <a:rPr lang="en-US" altLang="zh-CN" dirty="0"/>
              <a:t>HDC-C110</a:t>
            </a:r>
            <a:endParaRPr lang="zh-CN" altLang="en-US" dirty="0"/>
          </a:p>
        </p:txBody>
      </p:sp>
      <p:sp>
        <p:nvSpPr>
          <p:cNvPr id="27" name="文本框 26">
            <a:extLst>
              <a:ext uri="{FF2B5EF4-FFF2-40B4-BE49-F238E27FC236}">
                <a16:creationId xmlns:a16="http://schemas.microsoft.com/office/drawing/2014/main" id="{A1D9F3A3-697D-5C30-0730-F0A082EB31F7}"/>
              </a:ext>
            </a:extLst>
          </p:cNvPr>
          <p:cNvSpPr txBox="1"/>
          <p:nvPr/>
        </p:nvSpPr>
        <p:spPr>
          <a:xfrm>
            <a:off x="7625941" y="6072483"/>
            <a:ext cx="1180131" cy="369332"/>
          </a:xfrm>
          <a:prstGeom prst="rect">
            <a:avLst/>
          </a:prstGeom>
          <a:noFill/>
        </p:spPr>
        <p:txBody>
          <a:bodyPr wrap="none" rtlCol="0">
            <a:spAutoFit/>
          </a:bodyPr>
          <a:lstStyle/>
          <a:p>
            <a:r>
              <a:rPr lang="en-US" altLang="zh-CN" dirty="0"/>
              <a:t>HDC-A310</a:t>
            </a:r>
            <a:endParaRPr lang="zh-CN" altLang="en-US" dirty="0"/>
          </a:p>
        </p:txBody>
      </p:sp>
      <p:sp>
        <p:nvSpPr>
          <p:cNvPr id="28" name="文本框 27">
            <a:extLst>
              <a:ext uri="{FF2B5EF4-FFF2-40B4-BE49-F238E27FC236}">
                <a16:creationId xmlns:a16="http://schemas.microsoft.com/office/drawing/2014/main" id="{011355FF-BCA2-1F40-1FAD-D1BE07C0B082}"/>
              </a:ext>
            </a:extLst>
          </p:cNvPr>
          <p:cNvSpPr txBox="1"/>
          <p:nvPr/>
        </p:nvSpPr>
        <p:spPr>
          <a:xfrm>
            <a:off x="9651980" y="3340035"/>
            <a:ext cx="1200008" cy="369332"/>
          </a:xfrm>
          <a:prstGeom prst="rect">
            <a:avLst/>
          </a:prstGeom>
          <a:noFill/>
        </p:spPr>
        <p:txBody>
          <a:bodyPr wrap="none" rtlCol="0">
            <a:spAutoFit/>
          </a:bodyPr>
          <a:lstStyle/>
          <a:p>
            <a:r>
              <a:rPr lang="en-US" altLang="zh-CN" dirty="0"/>
              <a:t>HDC-A020</a:t>
            </a:r>
            <a:endParaRPr lang="zh-CN" altLang="en-US" dirty="0"/>
          </a:p>
        </p:txBody>
      </p:sp>
      <p:sp>
        <p:nvSpPr>
          <p:cNvPr id="29" name="文本框 28">
            <a:extLst>
              <a:ext uri="{FF2B5EF4-FFF2-40B4-BE49-F238E27FC236}">
                <a16:creationId xmlns:a16="http://schemas.microsoft.com/office/drawing/2014/main" id="{A6A441BE-721B-B513-0FDE-7ABF513C3E7E}"/>
              </a:ext>
            </a:extLst>
          </p:cNvPr>
          <p:cNvSpPr txBox="1"/>
          <p:nvPr/>
        </p:nvSpPr>
        <p:spPr>
          <a:xfrm>
            <a:off x="9656949" y="4304782"/>
            <a:ext cx="1190069" cy="369332"/>
          </a:xfrm>
          <a:prstGeom prst="rect">
            <a:avLst/>
          </a:prstGeom>
          <a:noFill/>
        </p:spPr>
        <p:txBody>
          <a:bodyPr wrap="none" rtlCol="0">
            <a:spAutoFit/>
          </a:bodyPr>
          <a:lstStyle/>
          <a:p>
            <a:r>
              <a:rPr lang="en-US" altLang="zh-CN" dirty="0"/>
              <a:t>HDC-A120</a:t>
            </a:r>
            <a:endParaRPr lang="zh-CN" altLang="en-US" dirty="0"/>
          </a:p>
        </p:txBody>
      </p:sp>
      <p:sp>
        <p:nvSpPr>
          <p:cNvPr id="30" name="文本框 29">
            <a:extLst>
              <a:ext uri="{FF2B5EF4-FFF2-40B4-BE49-F238E27FC236}">
                <a16:creationId xmlns:a16="http://schemas.microsoft.com/office/drawing/2014/main" id="{86CD32D8-A64F-5D5F-FA79-E80096F709A0}"/>
              </a:ext>
            </a:extLst>
          </p:cNvPr>
          <p:cNvSpPr txBox="1"/>
          <p:nvPr/>
        </p:nvSpPr>
        <p:spPr>
          <a:xfrm>
            <a:off x="9690132" y="5269529"/>
            <a:ext cx="1180451" cy="369332"/>
          </a:xfrm>
          <a:prstGeom prst="rect">
            <a:avLst/>
          </a:prstGeom>
          <a:noFill/>
        </p:spPr>
        <p:txBody>
          <a:bodyPr wrap="none" rtlCol="0">
            <a:spAutoFit/>
          </a:bodyPr>
          <a:lstStyle/>
          <a:p>
            <a:r>
              <a:rPr lang="en-US" altLang="zh-CN" dirty="0"/>
              <a:t>HDC-C120</a:t>
            </a:r>
            <a:endParaRPr lang="zh-CN" altLang="en-US" dirty="0"/>
          </a:p>
        </p:txBody>
      </p:sp>
      <p:sp>
        <p:nvSpPr>
          <p:cNvPr id="31" name="文本框 30">
            <a:extLst>
              <a:ext uri="{FF2B5EF4-FFF2-40B4-BE49-F238E27FC236}">
                <a16:creationId xmlns:a16="http://schemas.microsoft.com/office/drawing/2014/main" id="{B1BD553C-029B-DCF0-3978-A3CABA84F8C4}"/>
              </a:ext>
            </a:extLst>
          </p:cNvPr>
          <p:cNvSpPr txBox="1"/>
          <p:nvPr/>
        </p:nvSpPr>
        <p:spPr>
          <a:xfrm>
            <a:off x="9648052" y="6072483"/>
            <a:ext cx="1190069" cy="369332"/>
          </a:xfrm>
          <a:prstGeom prst="rect">
            <a:avLst/>
          </a:prstGeom>
          <a:noFill/>
        </p:spPr>
        <p:txBody>
          <a:bodyPr wrap="none" rtlCol="0">
            <a:spAutoFit/>
          </a:bodyPr>
          <a:lstStyle/>
          <a:p>
            <a:r>
              <a:rPr lang="en-US" altLang="zh-CN" dirty="0"/>
              <a:t>HDC-A320</a:t>
            </a:r>
            <a:endParaRPr lang="zh-CN" altLang="en-US" dirty="0"/>
          </a:p>
        </p:txBody>
      </p:sp>
      <p:pic>
        <p:nvPicPr>
          <p:cNvPr id="33" name="图片 32">
            <a:extLst>
              <a:ext uri="{FF2B5EF4-FFF2-40B4-BE49-F238E27FC236}">
                <a16:creationId xmlns:a16="http://schemas.microsoft.com/office/drawing/2014/main" id="{DEAA09C2-A441-B967-F384-ABC6699A4C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767" y="2419919"/>
            <a:ext cx="700930" cy="598502"/>
          </a:xfrm>
          <a:prstGeom prst="rect">
            <a:avLst/>
          </a:prstGeom>
        </p:spPr>
      </p:pic>
      <p:sp>
        <p:nvSpPr>
          <p:cNvPr id="34" name="文本框 33">
            <a:extLst>
              <a:ext uri="{FF2B5EF4-FFF2-40B4-BE49-F238E27FC236}">
                <a16:creationId xmlns:a16="http://schemas.microsoft.com/office/drawing/2014/main" id="{CE57467B-ED80-DDD4-4FEF-9D7247C2022E}"/>
              </a:ext>
            </a:extLst>
          </p:cNvPr>
          <p:cNvSpPr txBox="1"/>
          <p:nvPr/>
        </p:nvSpPr>
        <p:spPr>
          <a:xfrm>
            <a:off x="7625941" y="2496228"/>
            <a:ext cx="1194558" cy="369332"/>
          </a:xfrm>
          <a:prstGeom prst="rect">
            <a:avLst/>
          </a:prstGeom>
          <a:noFill/>
        </p:spPr>
        <p:txBody>
          <a:bodyPr wrap="none" rtlCol="0">
            <a:spAutoFit/>
          </a:bodyPr>
          <a:lstStyle/>
          <a:p>
            <a:r>
              <a:rPr lang="en-US" altLang="zh-CN" dirty="0"/>
              <a:t>HDC-A210</a:t>
            </a:r>
            <a:endParaRPr lang="zh-CN" altLang="en-US" dirty="0"/>
          </a:p>
        </p:txBody>
      </p:sp>
      <p:sp>
        <p:nvSpPr>
          <p:cNvPr id="35" name="文本框 34">
            <a:extLst>
              <a:ext uri="{FF2B5EF4-FFF2-40B4-BE49-F238E27FC236}">
                <a16:creationId xmlns:a16="http://schemas.microsoft.com/office/drawing/2014/main" id="{24164297-80B1-1848-5418-CBD5033D5305}"/>
              </a:ext>
            </a:extLst>
          </p:cNvPr>
          <p:cNvSpPr txBox="1"/>
          <p:nvPr/>
        </p:nvSpPr>
        <p:spPr>
          <a:xfrm>
            <a:off x="9625000" y="2496228"/>
            <a:ext cx="1194366" cy="369332"/>
          </a:xfrm>
          <a:prstGeom prst="rect">
            <a:avLst/>
          </a:prstGeom>
          <a:noFill/>
        </p:spPr>
        <p:txBody>
          <a:bodyPr wrap="none" rtlCol="0">
            <a:spAutoFit/>
          </a:bodyPr>
          <a:lstStyle/>
          <a:p>
            <a:r>
              <a:rPr lang="en-US" altLang="zh-CN" dirty="0"/>
              <a:t>HDC-A220</a:t>
            </a:r>
            <a:endParaRPr lang="zh-CN" altLang="en-US" dirty="0"/>
          </a:p>
        </p:txBody>
      </p:sp>
      <p:sp>
        <p:nvSpPr>
          <p:cNvPr id="36" name="文本框 35">
            <a:extLst>
              <a:ext uri="{FF2B5EF4-FFF2-40B4-BE49-F238E27FC236}">
                <a16:creationId xmlns:a16="http://schemas.microsoft.com/office/drawing/2014/main" id="{53A488C3-B78C-90D4-4C61-60E51EBC0F57}"/>
              </a:ext>
            </a:extLst>
          </p:cNvPr>
          <p:cNvSpPr txBox="1"/>
          <p:nvPr/>
        </p:nvSpPr>
        <p:spPr>
          <a:xfrm>
            <a:off x="1659502" y="2506708"/>
            <a:ext cx="4624664" cy="369332"/>
          </a:xfrm>
          <a:prstGeom prst="rect">
            <a:avLst/>
          </a:prstGeom>
          <a:noFill/>
        </p:spPr>
        <p:txBody>
          <a:bodyPr wrap="none" rtlCol="0">
            <a:spAutoFit/>
          </a:bodyPr>
          <a:lstStyle/>
          <a:p>
            <a:r>
              <a:rPr lang="en-US" altLang="zh-CN" dirty="0"/>
              <a:t>Internal camera, without IR, front view, 2.8mm</a:t>
            </a:r>
            <a:endParaRPr lang="zh-CN" altLang="en-US" dirty="0"/>
          </a:p>
        </p:txBody>
      </p:sp>
      <p:sp>
        <p:nvSpPr>
          <p:cNvPr id="37" name="文本框 36">
            <a:extLst>
              <a:ext uri="{FF2B5EF4-FFF2-40B4-BE49-F238E27FC236}">
                <a16:creationId xmlns:a16="http://schemas.microsoft.com/office/drawing/2014/main" id="{542A5566-F3AE-489D-7516-CBD1B7F4B8D1}"/>
              </a:ext>
            </a:extLst>
          </p:cNvPr>
          <p:cNvSpPr txBox="1"/>
          <p:nvPr/>
        </p:nvSpPr>
        <p:spPr>
          <a:xfrm>
            <a:off x="1628604" y="3393417"/>
            <a:ext cx="3310522" cy="369332"/>
          </a:xfrm>
          <a:prstGeom prst="rect">
            <a:avLst/>
          </a:prstGeom>
          <a:noFill/>
        </p:spPr>
        <p:txBody>
          <a:bodyPr wrap="none" rtlCol="0">
            <a:spAutoFit/>
          </a:bodyPr>
          <a:lstStyle/>
          <a:p>
            <a:r>
              <a:rPr lang="en-US" altLang="zh-CN" dirty="0"/>
              <a:t>Internal camera, with IR, 2.8mm</a:t>
            </a:r>
            <a:endParaRPr lang="zh-CN" altLang="en-US" dirty="0"/>
          </a:p>
        </p:txBody>
      </p:sp>
      <p:sp>
        <p:nvSpPr>
          <p:cNvPr id="38" name="文本框 37">
            <a:extLst>
              <a:ext uri="{FF2B5EF4-FFF2-40B4-BE49-F238E27FC236}">
                <a16:creationId xmlns:a16="http://schemas.microsoft.com/office/drawing/2014/main" id="{B5713174-4EA9-6CB8-756B-29388F6A2887}"/>
              </a:ext>
            </a:extLst>
          </p:cNvPr>
          <p:cNvSpPr txBox="1"/>
          <p:nvPr/>
        </p:nvSpPr>
        <p:spPr>
          <a:xfrm>
            <a:off x="1628604" y="4214702"/>
            <a:ext cx="4916731" cy="369332"/>
          </a:xfrm>
          <a:prstGeom prst="rect">
            <a:avLst/>
          </a:prstGeom>
          <a:noFill/>
        </p:spPr>
        <p:txBody>
          <a:bodyPr wrap="none" rtlCol="0">
            <a:spAutoFit/>
          </a:bodyPr>
          <a:lstStyle/>
          <a:p>
            <a:r>
              <a:rPr lang="en-US" altLang="zh-CN" dirty="0"/>
              <a:t>Internal camera, with IR, with microphone, 2.8mm</a:t>
            </a:r>
            <a:endParaRPr lang="zh-CN" altLang="en-US" dirty="0"/>
          </a:p>
        </p:txBody>
      </p:sp>
      <p:sp>
        <p:nvSpPr>
          <p:cNvPr id="39" name="文本框 38">
            <a:extLst>
              <a:ext uri="{FF2B5EF4-FFF2-40B4-BE49-F238E27FC236}">
                <a16:creationId xmlns:a16="http://schemas.microsoft.com/office/drawing/2014/main" id="{F8C6B157-E2D2-A77E-BA79-D156C2B9331E}"/>
              </a:ext>
            </a:extLst>
          </p:cNvPr>
          <p:cNvSpPr txBox="1"/>
          <p:nvPr/>
        </p:nvSpPr>
        <p:spPr>
          <a:xfrm>
            <a:off x="1659502" y="5155563"/>
            <a:ext cx="4463851" cy="369332"/>
          </a:xfrm>
          <a:prstGeom prst="rect">
            <a:avLst/>
          </a:prstGeom>
          <a:noFill/>
        </p:spPr>
        <p:txBody>
          <a:bodyPr wrap="none" rtlCol="0">
            <a:spAutoFit/>
          </a:bodyPr>
          <a:lstStyle/>
          <a:p>
            <a:r>
              <a:rPr lang="en-US" altLang="zh-CN" dirty="0"/>
              <a:t>External camera, with IR, waterproof, 2.8mm</a:t>
            </a:r>
            <a:endParaRPr lang="zh-CN" altLang="en-US" dirty="0"/>
          </a:p>
        </p:txBody>
      </p:sp>
      <p:sp>
        <p:nvSpPr>
          <p:cNvPr id="40" name="文本框 39">
            <a:extLst>
              <a:ext uri="{FF2B5EF4-FFF2-40B4-BE49-F238E27FC236}">
                <a16:creationId xmlns:a16="http://schemas.microsoft.com/office/drawing/2014/main" id="{244884B6-A1C6-F989-C4FD-5C617B2C0F9C}"/>
              </a:ext>
            </a:extLst>
          </p:cNvPr>
          <p:cNvSpPr txBox="1"/>
          <p:nvPr/>
        </p:nvSpPr>
        <p:spPr>
          <a:xfrm>
            <a:off x="1659502" y="6072460"/>
            <a:ext cx="5390065" cy="369332"/>
          </a:xfrm>
          <a:prstGeom prst="rect">
            <a:avLst/>
          </a:prstGeom>
          <a:noFill/>
        </p:spPr>
        <p:txBody>
          <a:bodyPr wrap="none" rtlCol="0">
            <a:spAutoFit/>
          </a:bodyPr>
          <a:lstStyle/>
          <a:p>
            <a:r>
              <a:rPr lang="en-US" altLang="zh-CN" dirty="0"/>
              <a:t>External camera, with IR, waterproof, side view, 2.8mm</a:t>
            </a:r>
            <a:endParaRPr lang="zh-CN" altLang="en-US" dirty="0"/>
          </a:p>
        </p:txBody>
      </p:sp>
    </p:spTree>
    <p:extLst>
      <p:ext uri="{BB962C8B-B14F-4D97-AF65-F5344CB8AC3E}">
        <p14:creationId xmlns:p14="http://schemas.microsoft.com/office/powerpoint/2010/main" val="2890219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带状">
  <a:themeElements>
    <a:clrScheme name="带状">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带状">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带状">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带状</Template>
  <TotalTime>10299</TotalTime>
  <Words>1265</Words>
  <Application>Microsoft Macintosh PowerPoint</Application>
  <PresentationFormat>Widescreen</PresentationFormat>
  <Paragraphs>245</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等线</vt:lpstr>
      <vt:lpstr>Adobe Garamond Pro</vt:lpstr>
      <vt:lpstr>Arial Rounded MT Bold</vt:lpstr>
      <vt:lpstr>Corbel</vt:lpstr>
      <vt:lpstr>Wingdings</vt:lpstr>
      <vt:lpstr>带状</vt:lpstr>
      <vt:lpstr>CATALOG 2023</vt:lpstr>
      <vt:lpstr>pROFILE</vt:lpstr>
      <vt:lpstr>SYSTEM DIAGRAM</vt:lpstr>
      <vt:lpstr>Entry level MDVR</vt:lpstr>
      <vt:lpstr>EnHANCEd VERSION MDVR</vt:lpstr>
      <vt:lpstr>Ai VERSION MDVR</vt:lpstr>
      <vt:lpstr>Pro VERSION MDVR</vt:lpstr>
      <vt:lpstr>Dashcam</vt:lpstr>
      <vt:lpstr>cAMERAS</vt:lpstr>
      <vt:lpstr>ACCESSORIES</vt:lpstr>
      <vt:lpstr>ACCESSORIES</vt:lpstr>
      <vt:lpstr>ACCESSORIES</vt:lpstr>
      <vt:lpstr>features</vt:lpstr>
      <vt:lpstr>Power outage protection</vt:lpstr>
      <vt:lpstr>HARDWARE protection</vt:lpstr>
      <vt:lpstr>SMART POWER MANAGEMENT</vt:lpstr>
      <vt:lpstr>Disk lock</vt:lpstr>
      <vt:lpstr>SERIAL NUMBER</vt:lpstr>
      <vt:lpstr>DRIVING BEHAVIORS</vt:lpstr>
      <vt:lpstr>PERIPHERAL CONNECTION</vt:lpstr>
      <vt:lpstr>Portable maintenance tool</vt:lpstr>
      <vt:lpstr>RTC BATTERY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CATALOG 2023</dc:title>
  <dc:creator>Jack Cheung-TONGLI Mobile DVR</dc:creator>
  <cp:lastModifiedBy>akash parashar</cp:lastModifiedBy>
  <cp:revision>186</cp:revision>
  <dcterms:created xsi:type="dcterms:W3CDTF">2023-08-02T00:35:05Z</dcterms:created>
  <dcterms:modified xsi:type="dcterms:W3CDTF">2023-11-04T06:51:11Z</dcterms:modified>
</cp:coreProperties>
</file>